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86" r:id="rId3"/>
    <p:sldId id="256" r:id="rId4"/>
    <p:sldId id="285" r:id="rId5"/>
    <p:sldId id="257" r:id="rId6"/>
    <p:sldId id="289" r:id="rId7"/>
    <p:sldId id="261" r:id="rId8"/>
    <p:sldId id="287" r:id="rId9"/>
    <p:sldId id="270" r:id="rId10"/>
    <p:sldId id="268" r:id="rId11"/>
    <p:sldId id="258" r:id="rId12"/>
    <p:sldId id="288" r:id="rId13"/>
    <p:sldId id="267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52" d="100"/>
          <a:sy n="52" d="100"/>
        </p:scale>
        <p:origin x="5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ysgr\AppData\Local\Packages\Microsoft.Office.Desktop_8wekyb3d8bbwe\AC\INetCache\Content.Outlook\TQFF8FCN\Kopia%20tabela_wynikow_M&#321;ODZIE&#379;_statystyka%20podstawowa_edM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lesn\Documents\ZSRG\99.%20ZMP_IFR\nor\tabela_wynikow_M&#321;ODZIE&#379;_statystyka%20podstawowa_edML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ysgr\AppData\Local\Packages\Microsoft.Office.Desktop_8wekyb3d8bbwe\AC\INetCache\Content.Outlook\TQFF8FCN\Kopia%20tabela_wynikow_M&#321;ODZIE&#379;_statystyka%20podstawowa_edML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ysgr\AppData\Local\Packages\Microsoft.Office.Desktop_8wekyb3d8bbwe\AC\INetCache\Content.Outlook\TQFF8FCN\Kopia%20tabela_wynikow_M&#321;ODZIE&#379;_statystyka%20podstawowa_edML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ysgr\AppData\Local\Packages\Microsoft.Office.Desktop_8wekyb3d8bbwe\AC\INetCache\Content.Outlook\TQFF8FCN\Kopia%20tabela_wynikow_M&#321;ODZIE&#379;_statystyka%20podstawowa_edM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ysgr\AppData\Local\Packages\Microsoft.Office.Desktop_8wekyb3d8bbwe\AC\INetCache\Content.Outlook\TQFF8FCN\Kopia%20tabela_wynikow_M&#321;ODZIE&#379;_statystyka%20podstawowa_edML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Grzegorz\Projekt%20ZMP%202019_24\III%20Etap\Projekt%20Centrum%20Wsparcia%20Doradczego\ANALIZY\wska&#378;nik%20to&#380;samo&#347;ci%20spo&#322;eczno-kulturowej%20OP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Grzegorz\Projekt%20ZMP%202019_20\III%20Etap\RADOWO%20Ma&#322;e\P.36%20Strefa%20Centralna\Porownani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ysgr\AppData\Local\Packages\Microsoft.Office.Desktop_8wekyb3d8bbwe\AC\INetCache\Content.Outlook\TQFF8FCN\Kopia%20tabela_wynikow_M&#321;ODZIE&#379;_statystyka%20podstawowa_edM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ysgr\AppData\Local\Packages\Microsoft.Office.Desktop_8wekyb3d8bbwe\AC\INetCache\Content.Outlook\TQFF8FCN\Kopia%20tabela_wynikow_M&#321;ODZIE&#379;_statystyka%20podstawowa_edM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ysgr\AppData\Local\Packages\Microsoft.Office.Desktop_8wekyb3d8bbwe\AC\INetCache\Content.Outlook\TQFF8FCN\Kopia%20tabela_wynikow_M&#321;ODZIE&#379;_statystyka%20podstawowa_edML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600" b="1" dirty="0" smtClean="0">
                <a:solidFill>
                  <a:srgbClr val="FF0000"/>
                </a:solidFill>
              </a:rPr>
              <a:t>Dla kogo twoje miasto jest miejscem dobrym do życia i rozwoju?</a:t>
            </a:r>
            <a:r>
              <a:rPr lang="pl-PL" sz="1600" b="1" dirty="0" smtClean="0"/>
              <a:t>:</a:t>
            </a:r>
            <a:endParaRPr lang="pl-PL" sz="16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44233470641954964"/>
          <c:y val="0.10795806250439521"/>
          <c:w val="0.53784364344958857"/>
          <c:h val="0.8298842651445893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pyt.1!$S$6:$S$14</c:f>
              <c:strCache>
                <c:ptCount val="9"/>
                <c:pt idx="0">
                  <c:v>Dla osób starszych</c:v>
                </c:pt>
                <c:pt idx="1">
                  <c:v>Dla rodzin z dziećmi </c:v>
                </c:pt>
                <c:pt idx="2">
                  <c:v>Dla dzieci </c:v>
                </c:pt>
                <c:pt idx="3">
                  <c:v>Dla osób z wykształceniem technicznym, branżowym, mających fach w ręku</c:v>
                </c:pt>
                <c:pt idx="4">
                  <c:v>Dla młodzieży, studentów </c:v>
                </c:pt>
                <c:pt idx="5">
                  <c:v>Dla obcokrajowców</c:v>
                </c:pt>
                <c:pt idx="6">
                  <c:v>Dla osób przedsiębiorczych</c:v>
                </c:pt>
                <c:pt idx="7">
                  <c:v>Dla osób z wyższym wykształceniem  </c:v>
                </c:pt>
                <c:pt idx="8">
                  <c:v>Dla nikogo </c:v>
                </c:pt>
              </c:strCache>
            </c:strRef>
          </c:cat>
          <c:val>
            <c:numRef>
              <c:f>pyt.1!$T$6:$T$14</c:f>
            </c:numRef>
          </c:val>
          <c:extLst>
            <c:ext xmlns:c16="http://schemas.microsoft.com/office/drawing/2014/chart" uri="{C3380CC4-5D6E-409C-BE32-E72D297353CC}">
              <c16:uniqueId val="{00000000-5625-42C9-961A-32044122C03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pyt.1!$S$6:$S$14</c:f>
              <c:strCache>
                <c:ptCount val="9"/>
                <c:pt idx="0">
                  <c:v>Dla osób starszych</c:v>
                </c:pt>
                <c:pt idx="1">
                  <c:v>Dla rodzin z dziećmi </c:v>
                </c:pt>
                <c:pt idx="2">
                  <c:v>Dla dzieci </c:v>
                </c:pt>
                <c:pt idx="3">
                  <c:v>Dla osób z wykształceniem technicznym, branżowym, mających fach w ręku</c:v>
                </c:pt>
                <c:pt idx="4">
                  <c:v>Dla młodzieży, studentów </c:v>
                </c:pt>
                <c:pt idx="5">
                  <c:v>Dla obcokrajowców</c:v>
                </c:pt>
                <c:pt idx="6">
                  <c:v>Dla osób przedsiębiorczych</c:v>
                </c:pt>
                <c:pt idx="7">
                  <c:v>Dla osób z wyższym wykształceniem  </c:v>
                </c:pt>
                <c:pt idx="8">
                  <c:v>Dla nikogo </c:v>
                </c:pt>
              </c:strCache>
            </c:strRef>
          </c:cat>
          <c:val>
            <c:numRef>
              <c:f>pyt.1!$U$6:$U$14</c:f>
            </c:numRef>
          </c:val>
          <c:extLst>
            <c:ext xmlns:c16="http://schemas.microsoft.com/office/drawing/2014/chart" uri="{C3380CC4-5D6E-409C-BE32-E72D297353CC}">
              <c16:uniqueId val="{00000001-5625-42C9-961A-32044122C032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pyt.1!$S$6:$S$14</c:f>
              <c:strCache>
                <c:ptCount val="9"/>
                <c:pt idx="0">
                  <c:v>Dla osób starszych</c:v>
                </c:pt>
                <c:pt idx="1">
                  <c:v>Dla rodzin z dziećmi </c:v>
                </c:pt>
                <c:pt idx="2">
                  <c:v>Dla dzieci </c:v>
                </c:pt>
                <c:pt idx="3">
                  <c:v>Dla osób z wykształceniem technicznym, branżowym, mających fach w ręku</c:v>
                </c:pt>
                <c:pt idx="4">
                  <c:v>Dla młodzieży, studentów </c:v>
                </c:pt>
                <c:pt idx="5">
                  <c:v>Dla obcokrajowców</c:v>
                </c:pt>
                <c:pt idx="6">
                  <c:v>Dla osób przedsiębiorczych</c:v>
                </c:pt>
                <c:pt idx="7">
                  <c:v>Dla osób z wyższym wykształceniem  </c:v>
                </c:pt>
                <c:pt idx="8">
                  <c:v>Dla nikogo </c:v>
                </c:pt>
              </c:strCache>
            </c:strRef>
          </c:cat>
          <c:val>
            <c:numRef>
              <c:f>pyt.1!$V$6:$V$14</c:f>
            </c:numRef>
          </c:val>
          <c:extLst>
            <c:ext xmlns:c16="http://schemas.microsoft.com/office/drawing/2014/chart" uri="{C3380CC4-5D6E-409C-BE32-E72D297353CC}">
              <c16:uniqueId val="{00000002-5625-42C9-961A-32044122C032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pyt.1!$S$6:$S$14</c:f>
              <c:strCache>
                <c:ptCount val="9"/>
                <c:pt idx="0">
                  <c:v>Dla osób starszych</c:v>
                </c:pt>
                <c:pt idx="1">
                  <c:v>Dla rodzin z dziećmi </c:v>
                </c:pt>
                <c:pt idx="2">
                  <c:v>Dla dzieci </c:v>
                </c:pt>
                <c:pt idx="3">
                  <c:v>Dla osób z wykształceniem technicznym, branżowym, mających fach w ręku</c:v>
                </c:pt>
                <c:pt idx="4">
                  <c:v>Dla młodzieży, studentów </c:v>
                </c:pt>
                <c:pt idx="5">
                  <c:v>Dla obcokrajowców</c:v>
                </c:pt>
                <c:pt idx="6">
                  <c:v>Dla osób przedsiębiorczych</c:v>
                </c:pt>
                <c:pt idx="7">
                  <c:v>Dla osób z wyższym wykształceniem  </c:v>
                </c:pt>
                <c:pt idx="8">
                  <c:v>Dla nikogo </c:v>
                </c:pt>
              </c:strCache>
            </c:strRef>
          </c:cat>
          <c:val>
            <c:numRef>
              <c:f>pyt.1!$W$6:$W$14</c:f>
            </c:numRef>
          </c:val>
          <c:extLst>
            <c:ext xmlns:c16="http://schemas.microsoft.com/office/drawing/2014/chart" uri="{C3380CC4-5D6E-409C-BE32-E72D297353CC}">
              <c16:uniqueId val="{00000003-5625-42C9-961A-32044122C032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pyt.1!$S$6:$S$14</c:f>
              <c:strCache>
                <c:ptCount val="9"/>
                <c:pt idx="0">
                  <c:v>Dla osób starszych</c:v>
                </c:pt>
                <c:pt idx="1">
                  <c:v>Dla rodzin z dziećmi </c:v>
                </c:pt>
                <c:pt idx="2">
                  <c:v>Dla dzieci </c:v>
                </c:pt>
                <c:pt idx="3">
                  <c:v>Dla osób z wykształceniem technicznym, branżowym, mających fach w ręku</c:v>
                </c:pt>
                <c:pt idx="4">
                  <c:v>Dla młodzieży, studentów </c:v>
                </c:pt>
                <c:pt idx="5">
                  <c:v>Dla obcokrajowców</c:v>
                </c:pt>
                <c:pt idx="6">
                  <c:v>Dla osób przedsiębiorczych</c:v>
                </c:pt>
                <c:pt idx="7">
                  <c:v>Dla osób z wyższym wykształceniem  </c:v>
                </c:pt>
                <c:pt idx="8">
                  <c:v>Dla nikogo </c:v>
                </c:pt>
              </c:strCache>
            </c:strRef>
          </c:cat>
          <c:val>
            <c:numRef>
              <c:f>pyt.1!$X$6:$X$14</c:f>
            </c:numRef>
          </c:val>
          <c:extLst>
            <c:ext xmlns:c16="http://schemas.microsoft.com/office/drawing/2014/chart" uri="{C3380CC4-5D6E-409C-BE32-E72D297353CC}">
              <c16:uniqueId val="{00000004-5625-42C9-961A-32044122C032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pyt.1!$S$6:$S$14</c:f>
              <c:strCache>
                <c:ptCount val="9"/>
                <c:pt idx="0">
                  <c:v>Dla osób starszych</c:v>
                </c:pt>
                <c:pt idx="1">
                  <c:v>Dla rodzin z dziećmi </c:v>
                </c:pt>
                <c:pt idx="2">
                  <c:v>Dla dzieci </c:v>
                </c:pt>
                <c:pt idx="3">
                  <c:v>Dla osób z wykształceniem technicznym, branżowym, mających fach w ręku</c:v>
                </c:pt>
                <c:pt idx="4">
                  <c:v>Dla młodzieży, studentów </c:v>
                </c:pt>
                <c:pt idx="5">
                  <c:v>Dla obcokrajowców</c:v>
                </c:pt>
                <c:pt idx="6">
                  <c:v>Dla osób przedsiębiorczych</c:v>
                </c:pt>
                <c:pt idx="7">
                  <c:v>Dla osób z wyższym wykształceniem  </c:v>
                </c:pt>
                <c:pt idx="8">
                  <c:v>Dla nikogo </c:v>
                </c:pt>
              </c:strCache>
            </c:strRef>
          </c:cat>
          <c:val>
            <c:numRef>
              <c:f>pyt.1!$Y$6:$Y$14</c:f>
            </c:numRef>
          </c:val>
          <c:extLst>
            <c:ext xmlns:c16="http://schemas.microsoft.com/office/drawing/2014/chart" uri="{C3380CC4-5D6E-409C-BE32-E72D297353CC}">
              <c16:uniqueId val="{00000005-5625-42C9-961A-32044122C032}"/>
            </c:ext>
          </c:extLst>
        </c:ser>
        <c:ser>
          <c:idx val="6"/>
          <c:order val="6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pyt.1!$S$6:$S$14</c:f>
              <c:strCache>
                <c:ptCount val="9"/>
                <c:pt idx="0">
                  <c:v>Dla osób starszych</c:v>
                </c:pt>
                <c:pt idx="1">
                  <c:v>Dla rodzin z dziećmi </c:v>
                </c:pt>
                <c:pt idx="2">
                  <c:v>Dla dzieci </c:v>
                </c:pt>
                <c:pt idx="3">
                  <c:v>Dla osób z wykształceniem technicznym, branżowym, mających fach w ręku</c:v>
                </c:pt>
                <c:pt idx="4">
                  <c:v>Dla młodzieży, studentów </c:v>
                </c:pt>
                <c:pt idx="5">
                  <c:v>Dla obcokrajowców</c:v>
                </c:pt>
                <c:pt idx="6">
                  <c:v>Dla osób przedsiębiorczych</c:v>
                </c:pt>
                <c:pt idx="7">
                  <c:v>Dla osób z wyższym wykształceniem  </c:v>
                </c:pt>
                <c:pt idx="8">
                  <c:v>Dla nikogo </c:v>
                </c:pt>
              </c:strCache>
            </c:strRef>
          </c:cat>
          <c:val>
            <c:numRef>
              <c:f>pyt.1!$Z$6:$Z$14</c:f>
            </c:numRef>
          </c:val>
          <c:extLst>
            <c:ext xmlns:c16="http://schemas.microsoft.com/office/drawing/2014/chart" uri="{C3380CC4-5D6E-409C-BE32-E72D297353CC}">
              <c16:uniqueId val="{00000006-5625-42C9-961A-32044122C032}"/>
            </c:ext>
          </c:extLst>
        </c:ser>
        <c:ser>
          <c:idx val="7"/>
          <c:order val="7"/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pyt.1!$S$6:$S$14</c:f>
              <c:strCache>
                <c:ptCount val="9"/>
                <c:pt idx="0">
                  <c:v>Dla osób starszych</c:v>
                </c:pt>
                <c:pt idx="1">
                  <c:v>Dla rodzin z dziećmi </c:v>
                </c:pt>
                <c:pt idx="2">
                  <c:v>Dla dzieci </c:v>
                </c:pt>
                <c:pt idx="3">
                  <c:v>Dla osób z wykształceniem technicznym, branżowym, mających fach w ręku</c:v>
                </c:pt>
                <c:pt idx="4">
                  <c:v>Dla młodzieży, studentów </c:v>
                </c:pt>
                <c:pt idx="5">
                  <c:v>Dla obcokrajowców</c:v>
                </c:pt>
                <c:pt idx="6">
                  <c:v>Dla osób przedsiębiorczych</c:v>
                </c:pt>
                <c:pt idx="7">
                  <c:v>Dla osób z wyższym wykształceniem  </c:v>
                </c:pt>
                <c:pt idx="8">
                  <c:v>Dla nikogo </c:v>
                </c:pt>
              </c:strCache>
            </c:strRef>
          </c:cat>
          <c:val>
            <c:numRef>
              <c:f>pyt.1!$AA$6:$AA$14</c:f>
            </c:numRef>
          </c:val>
          <c:extLst>
            <c:ext xmlns:c16="http://schemas.microsoft.com/office/drawing/2014/chart" uri="{C3380CC4-5D6E-409C-BE32-E72D297353CC}">
              <c16:uniqueId val="{00000007-5625-42C9-961A-32044122C032}"/>
            </c:ext>
          </c:extLst>
        </c:ser>
        <c:ser>
          <c:idx val="8"/>
          <c:order val="8"/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pyt.1!$S$6:$S$14</c:f>
              <c:strCache>
                <c:ptCount val="9"/>
                <c:pt idx="0">
                  <c:v>Dla osób starszych</c:v>
                </c:pt>
                <c:pt idx="1">
                  <c:v>Dla rodzin z dziećmi </c:v>
                </c:pt>
                <c:pt idx="2">
                  <c:v>Dla dzieci </c:v>
                </c:pt>
                <c:pt idx="3">
                  <c:v>Dla osób z wykształceniem technicznym, branżowym, mających fach w ręku</c:v>
                </c:pt>
                <c:pt idx="4">
                  <c:v>Dla młodzieży, studentów </c:v>
                </c:pt>
                <c:pt idx="5">
                  <c:v>Dla obcokrajowców</c:v>
                </c:pt>
                <c:pt idx="6">
                  <c:v>Dla osób przedsiębiorczych</c:v>
                </c:pt>
                <c:pt idx="7">
                  <c:v>Dla osób z wyższym wykształceniem  </c:v>
                </c:pt>
                <c:pt idx="8">
                  <c:v>Dla nikogo </c:v>
                </c:pt>
              </c:strCache>
            </c:strRef>
          </c:cat>
          <c:val>
            <c:numRef>
              <c:f>pyt.1!$AB$6:$AB$14</c:f>
            </c:numRef>
          </c:val>
          <c:extLst>
            <c:ext xmlns:c16="http://schemas.microsoft.com/office/drawing/2014/chart" uri="{C3380CC4-5D6E-409C-BE32-E72D297353CC}">
              <c16:uniqueId val="{00000008-5625-42C9-961A-32044122C032}"/>
            </c:ext>
          </c:extLst>
        </c:ser>
        <c:ser>
          <c:idx val="9"/>
          <c:order val="9"/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pyt.1!$S$6:$S$14</c:f>
              <c:strCache>
                <c:ptCount val="9"/>
                <c:pt idx="0">
                  <c:v>Dla osób starszych</c:v>
                </c:pt>
                <c:pt idx="1">
                  <c:v>Dla rodzin z dziećmi </c:v>
                </c:pt>
                <c:pt idx="2">
                  <c:v>Dla dzieci </c:v>
                </c:pt>
                <c:pt idx="3">
                  <c:v>Dla osób z wykształceniem technicznym, branżowym, mających fach w ręku</c:v>
                </c:pt>
                <c:pt idx="4">
                  <c:v>Dla młodzieży, studentów </c:v>
                </c:pt>
                <c:pt idx="5">
                  <c:v>Dla obcokrajowców</c:v>
                </c:pt>
                <c:pt idx="6">
                  <c:v>Dla osób przedsiębiorczych</c:v>
                </c:pt>
                <c:pt idx="7">
                  <c:v>Dla osób z wyższym wykształceniem  </c:v>
                </c:pt>
                <c:pt idx="8">
                  <c:v>Dla nikogo </c:v>
                </c:pt>
              </c:strCache>
            </c:strRef>
          </c:cat>
          <c:val>
            <c:numRef>
              <c:f>pyt.1!$AC$6:$AC$14</c:f>
            </c:numRef>
          </c:val>
          <c:extLst>
            <c:ext xmlns:c16="http://schemas.microsoft.com/office/drawing/2014/chart" uri="{C3380CC4-5D6E-409C-BE32-E72D297353CC}">
              <c16:uniqueId val="{00000009-5625-42C9-961A-32044122C032}"/>
            </c:ext>
          </c:extLst>
        </c:ser>
        <c:ser>
          <c:idx val="10"/>
          <c:order val="10"/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pyt.1!$S$6:$S$14</c:f>
              <c:strCache>
                <c:ptCount val="9"/>
                <c:pt idx="0">
                  <c:v>Dla osób starszych</c:v>
                </c:pt>
                <c:pt idx="1">
                  <c:v>Dla rodzin z dziećmi </c:v>
                </c:pt>
                <c:pt idx="2">
                  <c:v>Dla dzieci </c:v>
                </c:pt>
                <c:pt idx="3">
                  <c:v>Dla osób z wykształceniem technicznym, branżowym, mających fach w ręku</c:v>
                </c:pt>
                <c:pt idx="4">
                  <c:v>Dla młodzieży, studentów </c:v>
                </c:pt>
                <c:pt idx="5">
                  <c:v>Dla obcokrajowców</c:v>
                </c:pt>
                <c:pt idx="6">
                  <c:v>Dla osób przedsiębiorczych</c:v>
                </c:pt>
                <c:pt idx="7">
                  <c:v>Dla osób z wyższym wykształceniem  </c:v>
                </c:pt>
                <c:pt idx="8">
                  <c:v>Dla nikogo </c:v>
                </c:pt>
              </c:strCache>
            </c:strRef>
          </c:cat>
          <c:val>
            <c:numRef>
              <c:f>pyt.1!$AD$6:$AD$14</c:f>
            </c:numRef>
          </c:val>
          <c:extLst>
            <c:ext xmlns:c16="http://schemas.microsoft.com/office/drawing/2014/chart" uri="{C3380CC4-5D6E-409C-BE32-E72D297353CC}">
              <c16:uniqueId val="{0000000A-5625-42C9-961A-32044122C032}"/>
            </c:ext>
          </c:extLst>
        </c:ser>
        <c:ser>
          <c:idx val="11"/>
          <c:order val="11"/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pyt.1!$S$6:$S$14</c:f>
              <c:strCache>
                <c:ptCount val="9"/>
                <c:pt idx="0">
                  <c:v>Dla osób starszych</c:v>
                </c:pt>
                <c:pt idx="1">
                  <c:v>Dla rodzin z dziećmi </c:v>
                </c:pt>
                <c:pt idx="2">
                  <c:v>Dla dzieci </c:v>
                </c:pt>
                <c:pt idx="3">
                  <c:v>Dla osób z wykształceniem technicznym, branżowym, mających fach w ręku</c:v>
                </c:pt>
                <c:pt idx="4">
                  <c:v>Dla młodzieży, studentów </c:v>
                </c:pt>
                <c:pt idx="5">
                  <c:v>Dla obcokrajowców</c:v>
                </c:pt>
                <c:pt idx="6">
                  <c:v>Dla osób przedsiębiorczych</c:v>
                </c:pt>
                <c:pt idx="7">
                  <c:v>Dla osób z wyższym wykształceniem  </c:v>
                </c:pt>
                <c:pt idx="8">
                  <c:v>Dla nikogo </c:v>
                </c:pt>
              </c:strCache>
            </c:strRef>
          </c:cat>
          <c:val>
            <c:numRef>
              <c:f>pyt.1!$AE$6:$AE$14</c:f>
            </c:numRef>
          </c:val>
          <c:extLst>
            <c:ext xmlns:c16="http://schemas.microsoft.com/office/drawing/2014/chart" uri="{C3380CC4-5D6E-409C-BE32-E72D297353CC}">
              <c16:uniqueId val="{0000000B-5625-42C9-961A-32044122C032}"/>
            </c:ext>
          </c:extLst>
        </c:ser>
        <c:ser>
          <c:idx val="12"/>
          <c:order val="12"/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pyt.1!$S$6:$S$14</c:f>
              <c:strCache>
                <c:ptCount val="9"/>
                <c:pt idx="0">
                  <c:v>Dla osób starszych</c:v>
                </c:pt>
                <c:pt idx="1">
                  <c:v>Dla rodzin z dziećmi </c:v>
                </c:pt>
                <c:pt idx="2">
                  <c:v>Dla dzieci </c:v>
                </c:pt>
                <c:pt idx="3">
                  <c:v>Dla osób z wykształceniem technicznym, branżowym, mających fach w ręku</c:v>
                </c:pt>
                <c:pt idx="4">
                  <c:v>Dla młodzieży, studentów </c:v>
                </c:pt>
                <c:pt idx="5">
                  <c:v>Dla obcokrajowców</c:v>
                </c:pt>
                <c:pt idx="6">
                  <c:v>Dla osób przedsiębiorczych</c:v>
                </c:pt>
                <c:pt idx="7">
                  <c:v>Dla osób z wyższym wykształceniem  </c:v>
                </c:pt>
                <c:pt idx="8">
                  <c:v>Dla nikogo </c:v>
                </c:pt>
              </c:strCache>
            </c:strRef>
          </c:cat>
          <c:val>
            <c:numRef>
              <c:f>pyt.1!$AF$6:$AF$14</c:f>
            </c:numRef>
          </c:val>
          <c:extLst>
            <c:ext xmlns:c16="http://schemas.microsoft.com/office/drawing/2014/chart" uri="{C3380CC4-5D6E-409C-BE32-E72D297353CC}">
              <c16:uniqueId val="{0000000C-5625-42C9-961A-32044122C032}"/>
            </c:ext>
          </c:extLst>
        </c:ser>
        <c:ser>
          <c:idx val="13"/>
          <c:order val="13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pyt.1!$S$6:$S$14</c:f>
              <c:strCache>
                <c:ptCount val="9"/>
                <c:pt idx="0">
                  <c:v>Dla osób starszych</c:v>
                </c:pt>
                <c:pt idx="1">
                  <c:v>Dla rodzin z dziećmi </c:v>
                </c:pt>
                <c:pt idx="2">
                  <c:v>Dla dzieci </c:v>
                </c:pt>
                <c:pt idx="3">
                  <c:v>Dla osób z wykształceniem technicznym, branżowym, mających fach w ręku</c:v>
                </c:pt>
                <c:pt idx="4">
                  <c:v>Dla młodzieży, studentów </c:v>
                </c:pt>
                <c:pt idx="5">
                  <c:v>Dla obcokrajowców</c:v>
                </c:pt>
                <c:pt idx="6">
                  <c:v>Dla osób przedsiębiorczych</c:v>
                </c:pt>
                <c:pt idx="7">
                  <c:v>Dla osób z wyższym wykształceniem  </c:v>
                </c:pt>
                <c:pt idx="8">
                  <c:v>Dla nikogo </c:v>
                </c:pt>
              </c:strCache>
            </c:strRef>
          </c:cat>
          <c:val>
            <c:numRef>
              <c:f>pyt.1!$AG$6:$AG$14</c:f>
              <c:numCache>
                <c:formatCode>0.0%</c:formatCode>
                <c:ptCount val="9"/>
                <c:pt idx="0">
                  <c:v>0.64019636563091464</c:v>
                </c:pt>
                <c:pt idx="1">
                  <c:v>0.35683473660946458</c:v>
                </c:pt>
                <c:pt idx="2">
                  <c:v>0.30368280367990125</c:v>
                </c:pt>
                <c:pt idx="3">
                  <c:v>0.22366175098254407</c:v>
                </c:pt>
                <c:pt idx="4">
                  <c:v>0.22071195381861974</c:v>
                </c:pt>
                <c:pt idx="5">
                  <c:v>0.12921189766464763</c:v>
                </c:pt>
                <c:pt idx="6">
                  <c:v>0.10290554002218608</c:v>
                </c:pt>
                <c:pt idx="7">
                  <c:v>3.9678425087820927E-2</c:v>
                </c:pt>
                <c:pt idx="8">
                  <c:v>3.2347706054014588E-2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625-42C9-961A-32044122C0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4056256"/>
        <c:axId val="314051552"/>
      </c:barChart>
      <c:catAx>
        <c:axId val="314056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4051552"/>
        <c:crosses val="autoZero"/>
        <c:auto val="1"/>
        <c:lblAlgn val="ctr"/>
        <c:lblOffset val="100"/>
        <c:noMultiLvlLbl val="0"/>
      </c:catAx>
      <c:valAx>
        <c:axId val="314051552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31405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570505945128678E-2"/>
          <c:y val="0"/>
          <c:w val="0.85892910935314482"/>
          <c:h val="0.9565522243562031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3AA-4C66-9039-F894281B652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3AA-4C66-9039-F894281B6520}"/>
              </c:ext>
            </c:extLst>
          </c:dPt>
          <c:dPt>
            <c:idx val="2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3AA-4C66-9039-F894281B6520}"/>
              </c:ext>
            </c:extLst>
          </c:dPt>
          <c:dLbls>
            <c:dLbl>
              <c:idx val="0"/>
              <c:layout>
                <c:manualLayout>
                  <c:x val="-0.14011393310986747"/>
                  <c:y val="0.179289955307704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4B25632-29B6-4193-BE4B-5B46B0500263}" type="CATEGORYNAME">
                      <a:rPr lang="en-US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[NAZWA KATEGORII]</a:t>
                    </a:fld>
                    <a:r>
                      <a:rPr lang="en-US" baseline="0">
                        <a:solidFill>
                          <a:schemeClr val="tx1"/>
                        </a:solidFill>
                      </a:rPr>
                      <a:t>: </a:t>
                    </a:r>
                    <a:fld id="{35932D6D-1BE8-465C-87B3-A898834C518A}" type="VALU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[WARTOŚĆ]</a:t>
                    </a:fld>
                    <a:endParaRPr lang="en-US" baseline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3AA-4C66-9039-F894281B6520}"/>
                </c:ext>
              </c:extLst>
            </c:dLbl>
            <c:dLbl>
              <c:idx val="1"/>
              <c:layout>
                <c:manualLayout>
                  <c:x val="-0.16752752871831972"/>
                  <c:y val="-0.2390532737436056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85DF20C-081A-4BEF-B745-6B9D3D5B4C77}" type="CATEGORYNAME">
                      <a:rPr lang="en-US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[NAZWA KATEGORII]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: </a:t>
                    </a:r>
                    <a:fld id="{A01E0C94-D725-4CD9-B630-00AA812B2247}" type="VALU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[WARTOŚĆ]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3AA-4C66-9039-F894281B6520}"/>
                </c:ext>
              </c:extLst>
            </c:dLbl>
            <c:dLbl>
              <c:idx val="2"/>
              <c:layout>
                <c:manualLayout>
                  <c:x val="0.21321685473240684"/>
                  <c:y val="9.16370882683821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CF47B83-9555-40E6-B1DB-C46552A49433}" type="CATEGORYNAME">
                      <a:rPr lang="en-US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[NAZWA KATEGORII]</a:t>
                    </a:fld>
                    <a:r>
                      <a:rPr lang="en-US" baseline="0">
                        <a:solidFill>
                          <a:schemeClr val="tx1"/>
                        </a:solidFill>
                      </a:rPr>
                      <a:t>: </a:t>
                    </a:r>
                    <a:fld id="{8F1C2448-503E-4C18-8F1F-D5B19B50FEF2}" type="VALU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[WARTOŚĆ]</a:t>
                    </a:fld>
                    <a:endParaRPr lang="en-US" baseline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3AA-4C66-9039-F894281B65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'pyt.19.2.'!$H$6:$J$6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wiem</c:v>
                </c:pt>
              </c:strCache>
            </c:strRef>
          </c:cat>
          <c:val>
            <c:numRef>
              <c:f>'pyt.19.2.'!$H$8:$J$8</c:f>
              <c:numCache>
                <c:formatCode>0.0%</c:formatCode>
                <c:ptCount val="3"/>
                <c:pt idx="0">
                  <c:v>0.17231717567946203</c:v>
                </c:pt>
                <c:pt idx="1">
                  <c:v>0.47352199495657049</c:v>
                </c:pt>
                <c:pt idx="2">
                  <c:v>0.35416082936396748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3AA-4C66-9039-F894281B652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pyt.23!$N$5</c:f>
              <c:strCache>
                <c:ptCount val="1"/>
                <c:pt idx="0">
                  <c:v>dolnośląskie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pyt.23!$M$6:$M$14</c:f>
              <c:strCache>
                <c:ptCount val="9"/>
                <c:pt idx="0">
                  <c:v>Sława, zdobycie i posiadanie władzy/wpływu</c:v>
                </c:pt>
                <c:pt idx="1">
                  <c:v>Aktywność społeczna, bycie użytecznym dla innych</c:v>
                </c:pt>
                <c:pt idx="2">
                  <c:v>Osiągnięcie sukcesu w dziedzinie nauki lub sztuki  </c:v>
                </c:pt>
                <c:pt idx="3">
                  <c:v>Życie barwne, pełne rozrywek, podróże, bogate życie towarzyskie </c:v>
                </c:pt>
                <c:pt idx="4">
                  <c:v>Praca zgodna z zainteresowaniami  </c:v>
                </c:pt>
                <c:pt idx="5">
                  <c:v>Spokojne życie bez kłopotów, konfliktów</c:v>
                </c:pt>
                <c:pt idx="6">
                  <c:v>Znajomi i przyjaciele</c:v>
                </c:pt>
                <c:pt idx="7">
                  <c:v>Dobrobyt, stabilność finansowa i niezależność ekonomiczna</c:v>
                </c:pt>
                <c:pt idx="8">
                  <c:v>Rodzina, małżeństwo, dzieci  </c:v>
                </c:pt>
              </c:strCache>
            </c:strRef>
          </c:cat>
          <c:val>
            <c:numRef>
              <c:f>pyt.23!$N$6:$N$14</c:f>
            </c:numRef>
          </c:val>
          <c:extLst>
            <c:ext xmlns:c16="http://schemas.microsoft.com/office/drawing/2014/chart" uri="{C3380CC4-5D6E-409C-BE32-E72D297353CC}">
              <c16:uniqueId val="{00000000-FC44-4E19-9E98-D5EF68F9BFBC}"/>
            </c:ext>
          </c:extLst>
        </c:ser>
        <c:ser>
          <c:idx val="1"/>
          <c:order val="1"/>
          <c:tx>
            <c:strRef>
              <c:f>pyt.23!$O$5</c:f>
              <c:strCache>
                <c:ptCount val="1"/>
                <c:pt idx="0">
                  <c:v>kujawsko-pomorskie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pyt.23!$M$6:$M$14</c:f>
              <c:strCache>
                <c:ptCount val="9"/>
                <c:pt idx="0">
                  <c:v>Sława, zdobycie i posiadanie władzy/wpływu</c:v>
                </c:pt>
                <c:pt idx="1">
                  <c:v>Aktywność społeczna, bycie użytecznym dla innych</c:v>
                </c:pt>
                <c:pt idx="2">
                  <c:v>Osiągnięcie sukcesu w dziedzinie nauki lub sztuki  </c:v>
                </c:pt>
                <c:pt idx="3">
                  <c:v>Życie barwne, pełne rozrywek, podróże, bogate życie towarzyskie </c:v>
                </c:pt>
                <c:pt idx="4">
                  <c:v>Praca zgodna z zainteresowaniami  </c:v>
                </c:pt>
                <c:pt idx="5">
                  <c:v>Spokojne życie bez kłopotów, konfliktów</c:v>
                </c:pt>
                <c:pt idx="6">
                  <c:v>Znajomi i przyjaciele</c:v>
                </c:pt>
                <c:pt idx="7">
                  <c:v>Dobrobyt, stabilność finansowa i niezależność ekonomiczna</c:v>
                </c:pt>
                <c:pt idx="8">
                  <c:v>Rodzina, małżeństwo, dzieci  </c:v>
                </c:pt>
              </c:strCache>
            </c:strRef>
          </c:cat>
          <c:val>
            <c:numRef>
              <c:f>pyt.23!$O$6:$O$14</c:f>
            </c:numRef>
          </c:val>
          <c:extLst>
            <c:ext xmlns:c16="http://schemas.microsoft.com/office/drawing/2014/chart" uri="{C3380CC4-5D6E-409C-BE32-E72D297353CC}">
              <c16:uniqueId val="{00000001-FC44-4E19-9E98-D5EF68F9BFBC}"/>
            </c:ext>
          </c:extLst>
        </c:ser>
        <c:ser>
          <c:idx val="2"/>
          <c:order val="2"/>
          <c:tx>
            <c:strRef>
              <c:f>pyt.23!$P$5</c:f>
              <c:strCache>
                <c:ptCount val="1"/>
                <c:pt idx="0">
                  <c:v>lubelskie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pyt.23!$M$6:$M$14</c:f>
              <c:strCache>
                <c:ptCount val="9"/>
                <c:pt idx="0">
                  <c:v>Sława, zdobycie i posiadanie władzy/wpływu</c:v>
                </c:pt>
                <c:pt idx="1">
                  <c:v>Aktywność społeczna, bycie użytecznym dla innych</c:v>
                </c:pt>
                <c:pt idx="2">
                  <c:v>Osiągnięcie sukcesu w dziedzinie nauki lub sztuki  </c:v>
                </c:pt>
                <c:pt idx="3">
                  <c:v>Życie barwne, pełne rozrywek, podróże, bogate życie towarzyskie </c:v>
                </c:pt>
                <c:pt idx="4">
                  <c:v>Praca zgodna z zainteresowaniami  </c:v>
                </c:pt>
                <c:pt idx="5">
                  <c:v>Spokojne życie bez kłopotów, konfliktów</c:v>
                </c:pt>
                <c:pt idx="6">
                  <c:v>Znajomi i przyjaciele</c:v>
                </c:pt>
                <c:pt idx="7">
                  <c:v>Dobrobyt, stabilność finansowa i niezależność ekonomiczna</c:v>
                </c:pt>
                <c:pt idx="8">
                  <c:v>Rodzina, małżeństwo, dzieci  </c:v>
                </c:pt>
              </c:strCache>
            </c:strRef>
          </c:cat>
          <c:val>
            <c:numRef>
              <c:f>pyt.23!$P$6:$P$14</c:f>
            </c:numRef>
          </c:val>
          <c:extLst>
            <c:ext xmlns:c16="http://schemas.microsoft.com/office/drawing/2014/chart" uri="{C3380CC4-5D6E-409C-BE32-E72D297353CC}">
              <c16:uniqueId val="{00000002-FC44-4E19-9E98-D5EF68F9BFBC}"/>
            </c:ext>
          </c:extLst>
        </c:ser>
        <c:ser>
          <c:idx val="3"/>
          <c:order val="3"/>
          <c:tx>
            <c:strRef>
              <c:f>pyt.23!$Q$5</c:f>
              <c:strCache>
                <c:ptCount val="1"/>
                <c:pt idx="0">
                  <c:v>łódzkie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pyt.23!$M$6:$M$14</c:f>
              <c:strCache>
                <c:ptCount val="9"/>
                <c:pt idx="0">
                  <c:v>Sława, zdobycie i posiadanie władzy/wpływu</c:v>
                </c:pt>
                <c:pt idx="1">
                  <c:v>Aktywność społeczna, bycie użytecznym dla innych</c:v>
                </c:pt>
                <c:pt idx="2">
                  <c:v>Osiągnięcie sukcesu w dziedzinie nauki lub sztuki  </c:v>
                </c:pt>
                <c:pt idx="3">
                  <c:v>Życie barwne, pełne rozrywek, podróże, bogate życie towarzyskie </c:v>
                </c:pt>
                <c:pt idx="4">
                  <c:v>Praca zgodna z zainteresowaniami  </c:v>
                </c:pt>
                <c:pt idx="5">
                  <c:v>Spokojne życie bez kłopotów, konfliktów</c:v>
                </c:pt>
                <c:pt idx="6">
                  <c:v>Znajomi i przyjaciele</c:v>
                </c:pt>
                <c:pt idx="7">
                  <c:v>Dobrobyt, stabilność finansowa i niezależność ekonomiczna</c:v>
                </c:pt>
                <c:pt idx="8">
                  <c:v>Rodzina, małżeństwo, dzieci  </c:v>
                </c:pt>
              </c:strCache>
            </c:strRef>
          </c:cat>
          <c:val>
            <c:numRef>
              <c:f>pyt.23!$Q$6:$Q$14</c:f>
            </c:numRef>
          </c:val>
          <c:extLst>
            <c:ext xmlns:c16="http://schemas.microsoft.com/office/drawing/2014/chart" uri="{C3380CC4-5D6E-409C-BE32-E72D297353CC}">
              <c16:uniqueId val="{00000003-FC44-4E19-9E98-D5EF68F9BFBC}"/>
            </c:ext>
          </c:extLst>
        </c:ser>
        <c:ser>
          <c:idx val="4"/>
          <c:order val="4"/>
          <c:tx>
            <c:strRef>
              <c:f>pyt.23!$R$5</c:f>
              <c:strCache>
                <c:ptCount val="1"/>
                <c:pt idx="0">
                  <c:v>mazowieckie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pyt.23!$M$6:$M$14</c:f>
              <c:strCache>
                <c:ptCount val="9"/>
                <c:pt idx="0">
                  <c:v>Sława, zdobycie i posiadanie władzy/wpływu</c:v>
                </c:pt>
                <c:pt idx="1">
                  <c:v>Aktywność społeczna, bycie użytecznym dla innych</c:v>
                </c:pt>
                <c:pt idx="2">
                  <c:v>Osiągnięcie sukcesu w dziedzinie nauki lub sztuki  </c:v>
                </c:pt>
                <c:pt idx="3">
                  <c:v>Życie barwne, pełne rozrywek, podróże, bogate życie towarzyskie </c:v>
                </c:pt>
                <c:pt idx="4">
                  <c:v>Praca zgodna z zainteresowaniami  </c:v>
                </c:pt>
                <c:pt idx="5">
                  <c:v>Spokojne życie bez kłopotów, konfliktów</c:v>
                </c:pt>
                <c:pt idx="6">
                  <c:v>Znajomi i przyjaciele</c:v>
                </c:pt>
                <c:pt idx="7">
                  <c:v>Dobrobyt, stabilność finansowa i niezależność ekonomiczna</c:v>
                </c:pt>
                <c:pt idx="8">
                  <c:v>Rodzina, małżeństwo, dzieci  </c:v>
                </c:pt>
              </c:strCache>
            </c:strRef>
          </c:cat>
          <c:val>
            <c:numRef>
              <c:f>pyt.23!$R$6:$R$14</c:f>
            </c:numRef>
          </c:val>
          <c:extLst>
            <c:ext xmlns:c16="http://schemas.microsoft.com/office/drawing/2014/chart" uri="{C3380CC4-5D6E-409C-BE32-E72D297353CC}">
              <c16:uniqueId val="{00000004-FC44-4E19-9E98-D5EF68F9BFBC}"/>
            </c:ext>
          </c:extLst>
        </c:ser>
        <c:ser>
          <c:idx val="5"/>
          <c:order val="5"/>
          <c:tx>
            <c:strRef>
              <c:f>pyt.23!$S$5</c:f>
              <c:strCache>
                <c:ptCount val="1"/>
                <c:pt idx="0">
                  <c:v>opolskie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pyt.23!$M$6:$M$14</c:f>
              <c:strCache>
                <c:ptCount val="9"/>
                <c:pt idx="0">
                  <c:v>Sława, zdobycie i posiadanie władzy/wpływu</c:v>
                </c:pt>
                <c:pt idx="1">
                  <c:v>Aktywność społeczna, bycie użytecznym dla innych</c:v>
                </c:pt>
                <c:pt idx="2">
                  <c:v>Osiągnięcie sukcesu w dziedzinie nauki lub sztuki  </c:v>
                </c:pt>
                <c:pt idx="3">
                  <c:v>Życie barwne, pełne rozrywek, podróże, bogate życie towarzyskie </c:v>
                </c:pt>
                <c:pt idx="4">
                  <c:v>Praca zgodna z zainteresowaniami  </c:v>
                </c:pt>
                <c:pt idx="5">
                  <c:v>Spokojne życie bez kłopotów, konfliktów</c:v>
                </c:pt>
                <c:pt idx="6">
                  <c:v>Znajomi i przyjaciele</c:v>
                </c:pt>
                <c:pt idx="7">
                  <c:v>Dobrobyt, stabilność finansowa i niezależność ekonomiczna</c:v>
                </c:pt>
                <c:pt idx="8">
                  <c:v>Rodzina, małżeństwo, dzieci  </c:v>
                </c:pt>
              </c:strCache>
            </c:strRef>
          </c:cat>
          <c:val>
            <c:numRef>
              <c:f>pyt.23!$S$6:$S$14</c:f>
            </c:numRef>
          </c:val>
          <c:extLst>
            <c:ext xmlns:c16="http://schemas.microsoft.com/office/drawing/2014/chart" uri="{C3380CC4-5D6E-409C-BE32-E72D297353CC}">
              <c16:uniqueId val="{00000005-FC44-4E19-9E98-D5EF68F9BFBC}"/>
            </c:ext>
          </c:extLst>
        </c:ser>
        <c:ser>
          <c:idx val="6"/>
          <c:order val="6"/>
          <c:tx>
            <c:strRef>
              <c:f>pyt.23!$T$5</c:f>
              <c:strCache>
                <c:ptCount val="1"/>
                <c:pt idx="0">
                  <c:v>podkarpackie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pyt.23!$M$6:$M$14</c:f>
              <c:strCache>
                <c:ptCount val="9"/>
                <c:pt idx="0">
                  <c:v>Sława, zdobycie i posiadanie władzy/wpływu</c:v>
                </c:pt>
                <c:pt idx="1">
                  <c:v>Aktywność społeczna, bycie użytecznym dla innych</c:v>
                </c:pt>
                <c:pt idx="2">
                  <c:v>Osiągnięcie sukcesu w dziedzinie nauki lub sztuki  </c:v>
                </c:pt>
                <c:pt idx="3">
                  <c:v>Życie barwne, pełne rozrywek, podróże, bogate życie towarzyskie </c:v>
                </c:pt>
                <c:pt idx="4">
                  <c:v>Praca zgodna z zainteresowaniami  </c:v>
                </c:pt>
                <c:pt idx="5">
                  <c:v>Spokojne życie bez kłopotów, konfliktów</c:v>
                </c:pt>
                <c:pt idx="6">
                  <c:v>Znajomi i przyjaciele</c:v>
                </c:pt>
                <c:pt idx="7">
                  <c:v>Dobrobyt, stabilność finansowa i niezależność ekonomiczna</c:v>
                </c:pt>
                <c:pt idx="8">
                  <c:v>Rodzina, małżeństwo, dzieci  </c:v>
                </c:pt>
              </c:strCache>
            </c:strRef>
          </c:cat>
          <c:val>
            <c:numRef>
              <c:f>pyt.23!$T$6:$T$14</c:f>
            </c:numRef>
          </c:val>
          <c:extLst>
            <c:ext xmlns:c16="http://schemas.microsoft.com/office/drawing/2014/chart" uri="{C3380CC4-5D6E-409C-BE32-E72D297353CC}">
              <c16:uniqueId val="{00000006-FC44-4E19-9E98-D5EF68F9BFBC}"/>
            </c:ext>
          </c:extLst>
        </c:ser>
        <c:ser>
          <c:idx val="7"/>
          <c:order val="7"/>
          <c:tx>
            <c:strRef>
              <c:f>pyt.23!$U$5</c:f>
              <c:strCache>
                <c:ptCount val="1"/>
                <c:pt idx="0">
                  <c:v>podlaskie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pyt.23!$M$6:$M$14</c:f>
              <c:strCache>
                <c:ptCount val="9"/>
                <c:pt idx="0">
                  <c:v>Sława, zdobycie i posiadanie władzy/wpływu</c:v>
                </c:pt>
                <c:pt idx="1">
                  <c:v>Aktywność społeczna, bycie użytecznym dla innych</c:v>
                </c:pt>
                <c:pt idx="2">
                  <c:v>Osiągnięcie sukcesu w dziedzinie nauki lub sztuki  </c:v>
                </c:pt>
                <c:pt idx="3">
                  <c:v>Życie barwne, pełne rozrywek, podróże, bogate życie towarzyskie </c:v>
                </c:pt>
                <c:pt idx="4">
                  <c:v>Praca zgodna z zainteresowaniami  </c:v>
                </c:pt>
                <c:pt idx="5">
                  <c:v>Spokojne życie bez kłopotów, konfliktów</c:v>
                </c:pt>
                <c:pt idx="6">
                  <c:v>Znajomi i przyjaciele</c:v>
                </c:pt>
                <c:pt idx="7">
                  <c:v>Dobrobyt, stabilność finansowa i niezależność ekonomiczna</c:v>
                </c:pt>
                <c:pt idx="8">
                  <c:v>Rodzina, małżeństwo, dzieci  </c:v>
                </c:pt>
              </c:strCache>
            </c:strRef>
          </c:cat>
          <c:val>
            <c:numRef>
              <c:f>pyt.23!$U$6:$U$14</c:f>
            </c:numRef>
          </c:val>
          <c:extLst>
            <c:ext xmlns:c16="http://schemas.microsoft.com/office/drawing/2014/chart" uri="{C3380CC4-5D6E-409C-BE32-E72D297353CC}">
              <c16:uniqueId val="{00000007-FC44-4E19-9E98-D5EF68F9BFBC}"/>
            </c:ext>
          </c:extLst>
        </c:ser>
        <c:ser>
          <c:idx val="8"/>
          <c:order val="8"/>
          <c:tx>
            <c:strRef>
              <c:f>pyt.23!$V$5</c:f>
              <c:strCache>
                <c:ptCount val="1"/>
                <c:pt idx="0">
                  <c:v>śląskie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pyt.23!$M$6:$M$14</c:f>
              <c:strCache>
                <c:ptCount val="9"/>
                <c:pt idx="0">
                  <c:v>Sława, zdobycie i posiadanie władzy/wpływu</c:v>
                </c:pt>
                <c:pt idx="1">
                  <c:v>Aktywność społeczna, bycie użytecznym dla innych</c:v>
                </c:pt>
                <c:pt idx="2">
                  <c:v>Osiągnięcie sukcesu w dziedzinie nauki lub sztuki  </c:v>
                </c:pt>
                <c:pt idx="3">
                  <c:v>Życie barwne, pełne rozrywek, podróże, bogate życie towarzyskie </c:v>
                </c:pt>
                <c:pt idx="4">
                  <c:v>Praca zgodna z zainteresowaniami  </c:v>
                </c:pt>
                <c:pt idx="5">
                  <c:v>Spokojne życie bez kłopotów, konfliktów</c:v>
                </c:pt>
                <c:pt idx="6">
                  <c:v>Znajomi i przyjaciele</c:v>
                </c:pt>
                <c:pt idx="7">
                  <c:v>Dobrobyt, stabilność finansowa i niezależność ekonomiczna</c:v>
                </c:pt>
                <c:pt idx="8">
                  <c:v>Rodzina, małżeństwo, dzieci  </c:v>
                </c:pt>
              </c:strCache>
            </c:strRef>
          </c:cat>
          <c:val>
            <c:numRef>
              <c:f>pyt.23!$V$6:$V$14</c:f>
            </c:numRef>
          </c:val>
          <c:extLst>
            <c:ext xmlns:c16="http://schemas.microsoft.com/office/drawing/2014/chart" uri="{C3380CC4-5D6E-409C-BE32-E72D297353CC}">
              <c16:uniqueId val="{00000008-FC44-4E19-9E98-D5EF68F9BFBC}"/>
            </c:ext>
          </c:extLst>
        </c:ser>
        <c:ser>
          <c:idx val="9"/>
          <c:order val="9"/>
          <c:tx>
            <c:strRef>
              <c:f>pyt.23!$W$5</c:f>
              <c:strCache>
                <c:ptCount val="1"/>
                <c:pt idx="0">
                  <c:v>świętokrzyskie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pyt.23!$M$6:$M$14</c:f>
              <c:strCache>
                <c:ptCount val="9"/>
                <c:pt idx="0">
                  <c:v>Sława, zdobycie i posiadanie władzy/wpływu</c:v>
                </c:pt>
                <c:pt idx="1">
                  <c:v>Aktywność społeczna, bycie użytecznym dla innych</c:v>
                </c:pt>
                <c:pt idx="2">
                  <c:v>Osiągnięcie sukcesu w dziedzinie nauki lub sztuki  </c:v>
                </c:pt>
                <c:pt idx="3">
                  <c:v>Życie barwne, pełne rozrywek, podróże, bogate życie towarzyskie </c:v>
                </c:pt>
                <c:pt idx="4">
                  <c:v>Praca zgodna z zainteresowaniami  </c:v>
                </c:pt>
                <c:pt idx="5">
                  <c:v>Spokojne życie bez kłopotów, konfliktów</c:v>
                </c:pt>
                <c:pt idx="6">
                  <c:v>Znajomi i przyjaciele</c:v>
                </c:pt>
                <c:pt idx="7">
                  <c:v>Dobrobyt, stabilność finansowa i niezależność ekonomiczna</c:v>
                </c:pt>
                <c:pt idx="8">
                  <c:v>Rodzina, małżeństwo, dzieci  </c:v>
                </c:pt>
              </c:strCache>
            </c:strRef>
          </c:cat>
          <c:val>
            <c:numRef>
              <c:f>pyt.23!$W$6:$W$14</c:f>
            </c:numRef>
          </c:val>
          <c:extLst>
            <c:ext xmlns:c16="http://schemas.microsoft.com/office/drawing/2014/chart" uri="{C3380CC4-5D6E-409C-BE32-E72D297353CC}">
              <c16:uniqueId val="{00000009-FC44-4E19-9E98-D5EF68F9BFBC}"/>
            </c:ext>
          </c:extLst>
        </c:ser>
        <c:ser>
          <c:idx val="10"/>
          <c:order val="10"/>
          <c:tx>
            <c:strRef>
              <c:f>pyt.23!$X$5</c:f>
              <c:strCache>
                <c:ptCount val="1"/>
                <c:pt idx="0">
                  <c:v>warmińsko-mazurskie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pyt.23!$M$6:$M$14</c:f>
              <c:strCache>
                <c:ptCount val="9"/>
                <c:pt idx="0">
                  <c:v>Sława, zdobycie i posiadanie władzy/wpływu</c:v>
                </c:pt>
                <c:pt idx="1">
                  <c:v>Aktywność społeczna, bycie użytecznym dla innych</c:v>
                </c:pt>
                <c:pt idx="2">
                  <c:v>Osiągnięcie sukcesu w dziedzinie nauki lub sztuki  </c:v>
                </c:pt>
                <c:pt idx="3">
                  <c:v>Życie barwne, pełne rozrywek, podróże, bogate życie towarzyskie </c:v>
                </c:pt>
                <c:pt idx="4">
                  <c:v>Praca zgodna z zainteresowaniami  </c:v>
                </c:pt>
                <c:pt idx="5">
                  <c:v>Spokojne życie bez kłopotów, konfliktów</c:v>
                </c:pt>
                <c:pt idx="6">
                  <c:v>Znajomi i przyjaciele</c:v>
                </c:pt>
                <c:pt idx="7">
                  <c:v>Dobrobyt, stabilność finansowa i niezależność ekonomiczna</c:v>
                </c:pt>
                <c:pt idx="8">
                  <c:v>Rodzina, małżeństwo, dzieci  </c:v>
                </c:pt>
              </c:strCache>
            </c:strRef>
          </c:cat>
          <c:val>
            <c:numRef>
              <c:f>pyt.23!$X$6:$X$14</c:f>
            </c:numRef>
          </c:val>
          <c:extLst>
            <c:ext xmlns:c16="http://schemas.microsoft.com/office/drawing/2014/chart" uri="{C3380CC4-5D6E-409C-BE32-E72D297353CC}">
              <c16:uniqueId val="{0000000A-FC44-4E19-9E98-D5EF68F9BFBC}"/>
            </c:ext>
          </c:extLst>
        </c:ser>
        <c:ser>
          <c:idx val="11"/>
          <c:order val="11"/>
          <c:tx>
            <c:strRef>
              <c:f>pyt.23!$Y$5</c:f>
              <c:strCache>
                <c:ptCount val="1"/>
                <c:pt idx="0">
                  <c:v>wielkopolskie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pyt.23!$M$6:$M$14</c:f>
              <c:strCache>
                <c:ptCount val="9"/>
                <c:pt idx="0">
                  <c:v>Sława, zdobycie i posiadanie władzy/wpływu</c:v>
                </c:pt>
                <c:pt idx="1">
                  <c:v>Aktywność społeczna, bycie użytecznym dla innych</c:v>
                </c:pt>
                <c:pt idx="2">
                  <c:v>Osiągnięcie sukcesu w dziedzinie nauki lub sztuki  </c:v>
                </c:pt>
                <c:pt idx="3">
                  <c:v>Życie barwne, pełne rozrywek, podróże, bogate życie towarzyskie </c:v>
                </c:pt>
                <c:pt idx="4">
                  <c:v>Praca zgodna z zainteresowaniami  </c:v>
                </c:pt>
                <c:pt idx="5">
                  <c:v>Spokojne życie bez kłopotów, konfliktów</c:v>
                </c:pt>
                <c:pt idx="6">
                  <c:v>Znajomi i przyjaciele</c:v>
                </c:pt>
                <c:pt idx="7">
                  <c:v>Dobrobyt, stabilność finansowa i niezależność ekonomiczna</c:v>
                </c:pt>
                <c:pt idx="8">
                  <c:v>Rodzina, małżeństwo, dzieci  </c:v>
                </c:pt>
              </c:strCache>
            </c:strRef>
          </c:cat>
          <c:val>
            <c:numRef>
              <c:f>pyt.23!$Y$6:$Y$14</c:f>
            </c:numRef>
          </c:val>
          <c:extLst>
            <c:ext xmlns:c16="http://schemas.microsoft.com/office/drawing/2014/chart" uri="{C3380CC4-5D6E-409C-BE32-E72D297353CC}">
              <c16:uniqueId val="{0000000B-FC44-4E19-9E98-D5EF68F9BFBC}"/>
            </c:ext>
          </c:extLst>
        </c:ser>
        <c:ser>
          <c:idx val="12"/>
          <c:order val="12"/>
          <c:tx>
            <c:strRef>
              <c:f>pyt.23!$Z$5</c:f>
              <c:strCache>
                <c:ptCount val="1"/>
                <c:pt idx="0">
                  <c:v>zachodniopomorskie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pyt.23!$M$6:$M$14</c:f>
              <c:strCache>
                <c:ptCount val="9"/>
                <c:pt idx="0">
                  <c:v>Sława, zdobycie i posiadanie władzy/wpływu</c:v>
                </c:pt>
                <c:pt idx="1">
                  <c:v>Aktywność społeczna, bycie użytecznym dla innych</c:v>
                </c:pt>
                <c:pt idx="2">
                  <c:v>Osiągnięcie sukcesu w dziedzinie nauki lub sztuki  </c:v>
                </c:pt>
                <c:pt idx="3">
                  <c:v>Życie barwne, pełne rozrywek, podróże, bogate życie towarzyskie </c:v>
                </c:pt>
                <c:pt idx="4">
                  <c:v>Praca zgodna z zainteresowaniami  </c:v>
                </c:pt>
                <c:pt idx="5">
                  <c:v>Spokojne życie bez kłopotów, konfliktów</c:v>
                </c:pt>
                <c:pt idx="6">
                  <c:v>Znajomi i przyjaciele</c:v>
                </c:pt>
                <c:pt idx="7">
                  <c:v>Dobrobyt, stabilność finansowa i niezależność ekonomiczna</c:v>
                </c:pt>
                <c:pt idx="8">
                  <c:v>Rodzina, małżeństwo, dzieci  </c:v>
                </c:pt>
              </c:strCache>
            </c:strRef>
          </c:cat>
          <c:val>
            <c:numRef>
              <c:f>pyt.23!$Z$6:$Z$14</c:f>
            </c:numRef>
          </c:val>
          <c:extLst>
            <c:ext xmlns:c16="http://schemas.microsoft.com/office/drawing/2014/chart" uri="{C3380CC4-5D6E-409C-BE32-E72D297353CC}">
              <c16:uniqueId val="{0000000C-FC44-4E19-9E98-D5EF68F9BFBC}"/>
            </c:ext>
          </c:extLst>
        </c:ser>
        <c:ser>
          <c:idx val="13"/>
          <c:order val="13"/>
          <c:tx>
            <c:strRef>
              <c:f>pyt.23!$AA$5</c:f>
              <c:strCache>
                <c:ptCount val="1"/>
                <c:pt idx="0">
                  <c:v>POLSKA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D2472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C44-4E19-9E98-D5EF68F9BFBC}"/>
              </c:ext>
            </c:extLst>
          </c:dPt>
          <c:dPt>
            <c:idx val="6"/>
            <c:invertIfNegative val="0"/>
            <c:bubble3D val="0"/>
            <c:spPr>
              <a:solidFill>
                <a:srgbClr val="D2472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FC44-4E19-9E98-D5EF68F9BFBC}"/>
              </c:ext>
            </c:extLst>
          </c:dPt>
          <c:dPt>
            <c:idx val="7"/>
            <c:invertIfNegative val="0"/>
            <c:bubble3D val="0"/>
            <c:spPr>
              <a:solidFill>
                <a:srgbClr val="D2472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FC44-4E19-9E98-D5EF68F9BFBC}"/>
              </c:ext>
            </c:extLst>
          </c:dPt>
          <c:dPt>
            <c:idx val="8"/>
            <c:invertIfNegative val="0"/>
            <c:bubble3D val="0"/>
            <c:spPr>
              <a:solidFill>
                <a:srgbClr val="D2472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FC44-4E19-9E98-D5EF68F9BFBC}"/>
              </c:ext>
            </c:extLst>
          </c:dPt>
          <c:dLbls>
            <c:dLbl>
              <c:idx val="8"/>
              <c:layout>
                <c:manualLayout>
                  <c:x val="-7.1301247771836003E-3"/>
                  <c:y val="-4.36043018333262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C44-4E19-9E98-D5EF68F9BF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pyt.23!$M$6:$M$14</c:f>
              <c:strCache>
                <c:ptCount val="9"/>
                <c:pt idx="0">
                  <c:v>Sława, zdobycie i posiadanie władzy/wpływu</c:v>
                </c:pt>
                <c:pt idx="1">
                  <c:v>Aktywność społeczna, bycie użytecznym dla innych</c:v>
                </c:pt>
                <c:pt idx="2">
                  <c:v>Osiągnięcie sukcesu w dziedzinie nauki lub sztuki  </c:v>
                </c:pt>
                <c:pt idx="3">
                  <c:v>Życie barwne, pełne rozrywek, podróże, bogate życie towarzyskie </c:v>
                </c:pt>
                <c:pt idx="4">
                  <c:v>Praca zgodna z zainteresowaniami  </c:v>
                </c:pt>
                <c:pt idx="5">
                  <c:v>Spokojne życie bez kłopotów, konfliktów</c:v>
                </c:pt>
                <c:pt idx="6">
                  <c:v>Znajomi i przyjaciele</c:v>
                </c:pt>
                <c:pt idx="7">
                  <c:v>Dobrobyt, stabilność finansowa i niezależność ekonomiczna</c:v>
                </c:pt>
                <c:pt idx="8">
                  <c:v>Rodzina, małżeństwo, dzieci  </c:v>
                </c:pt>
              </c:strCache>
            </c:strRef>
          </c:cat>
          <c:val>
            <c:numRef>
              <c:f>pyt.23!$AA$6:$AA$14</c:f>
              <c:numCache>
                <c:formatCode>0.0%</c:formatCode>
                <c:ptCount val="9"/>
                <c:pt idx="0">
                  <c:v>8.4984542599815346E-2</c:v>
                </c:pt>
                <c:pt idx="1">
                  <c:v>8.8302272919869029E-2</c:v>
                </c:pt>
                <c:pt idx="2">
                  <c:v>0.12465620399525588</c:v>
                </c:pt>
                <c:pt idx="3">
                  <c:v>0.26868221195679831</c:v>
                </c:pt>
                <c:pt idx="4">
                  <c:v>0.36543016369292541</c:v>
                </c:pt>
                <c:pt idx="5">
                  <c:v>0.43598714148882262</c:v>
                </c:pt>
                <c:pt idx="6">
                  <c:v>0.46529247519802436</c:v>
                </c:pt>
                <c:pt idx="7">
                  <c:v>0.58422924608764704</c:v>
                </c:pt>
                <c:pt idx="8">
                  <c:v>0.72904873831003114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FC44-4E19-9E98-D5EF68F9BF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45480080"/>
        <c:axId val="345478904"/>
      </c:barChart>
      <c:catAx>
        <c:axId val="345480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5478904"/>
        <c:crosses val="autoZero"/>
        <c:auto val="1"/>
        <c:lblAlgn val="ctr"/>
        <c:lblOffset val="100"/>
        <c:noMultiLvlLbl val="0"/>
      </c:catAx>
      <c:valAx>
        <c:axId val="345478904"/>
        <c:scaling>
          <c:orientation val="minMax"/>
          <c:max val="0.7500000000000001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345480080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851521831261822E-2"/>
          <c:y val="3.3483434666393717E-2"/>
          <c:w val="0.86094734962270736"/>
          <c:h val="0.9494242683796448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76-411B-86C6-EB043AC78815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76-411B-86C6-EB043AC78815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76-411B-86C6-EB043AC78815}"/>
              </c:ext>
            </c:extLst>
          </c:dPt>
          <c:dPt>
            <c:idx val="3"/>
            <c:bubble3D val="0"/>
            <c:spPr>
              <a:solidFill>
                <a:srgbClr val="D2472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576-411B-86C6-EB043AC78815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576-411B-86C6-EB043AC78815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576-411B-86C6-EB043AC7881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86778685-2C43-48EA-972D-CBCD7BFFC31C}" type="CATEGORYNAME">
                      <a:rPr lang="en-US" smtClean="0"/>
                      <a:pPr/>
                      <a:t>[NAZWA KATEGORII]</a:t>
                    </a:fld>
                    <a:r>
                      <a:rPr lang="en-US" baseline="0" smtClean="0"/>
                      <a:t>: </a:t>
                    </a:r>
                    <a:fld id="{989D17D4-D121-4A4E-B977-650AF8E6CDC9}" type="VALUE">
                      <a:rPr lang="en-US" baseline="0"/>
                      <a:pPr/>
                      <a:t>[WARTOŚĆ]</a:t>
                    </a:fld>
                    <a:endParaRPr lang="en-US" baseline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576-411B-86C6-EB043AC78815}"/>
                </c:ext>
              </c:extLst>
            </c:dLbl>
            <c:dLbl>
              <c:idx val="1"/>
              <c:layout>
                <c:manualLayout>
                  <c:x val="-0.12327465527280215"/>
                  <c:y val="5.8606235186511584E-2"/>
                </c:manualLayout>
              </c:layout>
              <c:tx>
                <c:rich>
                  <a:bodyPr/>
                  <a:lstStyle/>
                  <a:p>
                    <a:fld id="{6280DB36-58E9-4910-8753-94781A460722}" type="CATEGORYNAME">
                      <a:rPr lang="en-US" smtClean="0"/>
                      <a:pPr/>
                      <a:t>[NAZWA KATEGORII]</a:t>
                    </a:fld>
                    <a:r>
                      <a:rPr lang="en-US" baseline="0" dirty="0" smtClean="0"/>
                      <a:t>: </a:t>
                    </a:r>
                    <a:fld id="{1E731D30-13E9-42C5-8C2E-4E6F641D95E9}" type="VALUE">
                      <a:rPr lang="en-US" baseline="0"/>
                      <a:pPr/>
                      <a:t>[WARTOŚĆ]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27544684933707"/>
                      <c:h val="0.1583369439315071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576-411B-86C6-EB043AC78815}"/>
                </c:ext>
              </c:extLst>
            </c:dLbl>
            <c:dLbl>
              <c:idx val="2"/>
              <c:layout>
                <c:manualLayout>
                  <c:x val="-0.1161536572765674"/>
                  <c:y val="-7.3387483909834628E-2"/>
                </c:manualLayout>
              </c:layout>
              <c:tx>
                <c:rich>
                  <a:bodyPr/>
                  <a:lstStyle/>
                  <a:p>
                    <a:fld id="{967FFCCC-0BE2-4B8F-A442-AC9421D0A620}" type="CATEGORYNAME">
                      <a:rPr lang="pl-PL" smtClean="0"/>
                      <a:pPr/>
                      <a:t>[NAZWA KATEGORII]</a:t>
                    </a:fld>
                    <a:r>
                      <a:rPr lang="pl-PL" baseline="0" dirty="0" smtClean="0"/>
                      <a:t>: </a:t>
                    </a:r>
                    <a:fld id="{B5F53AA2-CC9B-476F-9D4C-BC62433E5204}" type="VALUE">
                      <a:rPr lang="pl-PL" baseline="0"/>
                      <a:pPr/>
                      <a:t>[WARTOŚĆ]</a:t>
                    </a:fld>
                    <a:endParaRPr lang="pl-PL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826494323359003"/>
                      <c:h val="0.204798302089314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576-411B-86C6-EB043AC78815}"/>
                </c:ext>
              </c:extLst>
            </c:dLbl>
            <c:dLbl>
              <c:idx val="3"/>
              <c:layout>
                <c:manualLayout>
                  <c:x val="0.18378010422447005"/>
                  <c:y val="-0.12815108952199819"/>
                </c:manualLayout>
              </c:layout>
              <c:tx>
                <c:rich>
                  <a:bodyPr/>
                  <a:lstStyle/>
                  <a:p>
                    <a:fld id="{7E4352FA-ED51-4FFD-B5B8-978ED342A6A4}" type="CATEGORYNAME">
                      <a:rPr lang="en-US" smtClean="0"/>
                      <a:pPr/>
                      <a:t>[NAZWA KATEGORII]</a:t>
                    </a:fld>
                    <a:r>
                      <a:rPr lang="en-US" baseline="0" smtClean="0"/>
                      <a:t>: </a:t>
                    </a:r>
                    <a:fld id="{4864B23E-306C-4B28-BB44-35CB627E45A3}" type="VALUE">
                      <a:rPr lang="en-US" baseline="0"/>
                      <a:pPr/>
                      <a:t>[WARTOŚĆ]</a:t>
                    </a:fld>
                    <a:endParaRPr lang="en-US" baseline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576-411B-86C6-EB043AC78815}"/>
                </c:ext>
              </c:extLst>
            </c:dLbl>
            <c:dLbl>
              <c:idx val="4"/>
              <c:layout>
                <c:manualLayout>
                  <c:x val="0.16725034974492922"/>
                  <c:y val="0.1238112019363527"/>
                </c:manualLayout>
              </c:layout>
              <c:tx>
                <c:rich>
                  <a:bodyPr/>
                  <a:lstStyle/>
                  <a:p>
                    <a:fld id="{AB988E99-E1AE-460D-BBC5-656743EA790D}" type="CATEGORYNAME">
                      <a:rPr lang="pl-PL" smtClean="0"/>
                      <a:pPr/>
                      <a:t>[NAZWA KATEGORII]</a:t>
                    </a:fld>
                    <a:r>
                      <a:rPr lang="pl-PL" baseline="0" dirty="0" smtClean="0"/>
                      <a:t>: </a:t>
                    </a:r>
                    <a:fld id="{61B9CD12-4ADA-40AA-A305-5A63358E0E05}" type="VALUE">
                      <a:rPr lang="pl-PL" baseline="0"/>
                      <a:pPr/>
                      <a:t>[WARTOŚĆ]</a:t>
                    </a:fld>
                    <a:endParaRPr lang="pl-PL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576-411B-86C6-EB043AC78815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aseline="0" smtClean="0"/>
                      <a:t>nie wiem: </a:t>
                    </a:r>
                    <a:fld id="{A075EDE5-23EA-4A8A-9C80-4B35BF03E7DE}" type="VALUE">
                      <a:rPr lang="en-US" baseline="0"/>
                      <a:pPr/>
                      <a:t>[WARTOŚĆ]</a:t>
                    </a:fld>
                    <a:endParaRPr lang="en-US" baseline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576-411B-86C6-EB043AC78815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pyt.12!$C$3:$H$3</c:f>
              <c:strCache>
                <c:ptCount val="6"/>
                <c:pt idx="0">
                  <c:v>w swoim mieście</c:v>
                </c:pt>
                <c:pt idx="1">
                  <c:v>w regionie (województwie)</c:v>
                </c:pt>
                <c:pt idx="2">
                  <c:v>w innym regionie/mieście w Polsce</c:v>
                </c:pt>
                <c:pt idx="3">
                  <c:v>za granicą</c:v>
                </c:pt>
                <c:pt idx="4">
                  <c:v>jest mi to obojętne</c:v>
                </c:pt>
                <c:pt idx="5">
                  <c:v>nie wiem </c:v>
                </c:pt>
              </c:strCache>
            </c:strRef>
          </c:cat>
          <c:val>
            <c:numRef>
              <c:f>pyt.12!$C$17:$H$17</c:f>
              <c:numCache>
                <c:formatCode>0%</c:formatCode>
                <c:ptCount val="6"/>
                <c:pt idx="0">
                  <c:v>8.6201714760030329E-2</c:v>
                </c:pt>
                <c:pt idx="1">
                  <c:v>0.26887597024594334</c:v>
                </c:pt>
                <c:pt idx="2">
                  <c:v>0.19446182288171338</c:v>
                </c:pt>
                <c:pt idx="3">
                  <c:v>0.19858699476574196</c:v>
                </c:pt>
                <c:pt idx="4">
                  <c:v>0.11507505708793378</c:v>
                </c:pt>
                <c:pt idx="5">
                  <c:v>0.11227794311371636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576-411B-86C6-EB043AC788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963289949045E-2"/>
          <c:y val="0"/>
          <c:w val="0.83096176356173312"/>
          <c:h val="0.9942906582519842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57-497B-9281-A86C39213F91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57-497B-9281-A86C39213F91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D57-497B-9281-A86C39213F91}"/>
              </c:ext>
            </c:extLst>
          </c:dPt>
          <c:dPt>
            <c:idx val="3"/>
            <c:bubble3D val="0"/>
            <c:spPr>
              <a:solidFill>
                <a:srgbClr val="DD462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D57-497B-9281-A86C39213F91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D57-497B-9281-A86C39213F91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D57-497B-9281-A86C39213F9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3006B262-047C-4059-83C2-80D6BFA6C46A}" type="CATEGORYNAME">
                      <a:rPr lang="en-US" smtClean="0"/>
                      <a:pPr/>
                      <a:t>[NAZWA KATEGORII]</a:t>
                    </a:fld>
                    <a:r>
                      <a:rPr lang="en-US" baseline="0" smtClean="0"/>
                      <a:t>: </a:t>
                    </a:r>
                    <a:fld id="{447A8D68-AC0D-4036-A3B3-E9C2C22CC414}" type="VALUE">
                      <a:rPr lang="en-US" baseline="0"/>
                      <a:pPr/>
                      <a:t>[WARTOŚĆ]</a:t>
                    </a:fld>
                    <a:endParaRPr lang="en-US" baseline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D57-497B-9281-A86C39213F9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71513DE4-43D1-4EBA-A41A-4BF7E3A9D60C}" type="CATEGORYNAME">
                      <a:rPr lang="en-US" smtClean="0"/>
                      <a:pPr/>
                      <a:t>[NAZWA KATEGORII]</a:t>
                    </a:fld>
                    <a:r>
                      <a:rPr lang="en-US" baseline="0" smtClean="0"/>
                      <a:t>: </a:t>
                    </a:r>
                    <a:fld id="{07BE6AE7-CD5A-4D2F-9A9B-A8DA624AA1C9}" type="VALUE">
                      <a:rPr lang="en-US" baseline="0"/>
                      <a:pPr/>
                      <a:t>[WARTOŚĆ]</a:t>
                    </a:fld>
                    <a:endParaRPr lang="en-US" baseline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D57-497B-9281-A86C39213F91}"/>
                </c:ext>
              </c:extLst>
            </c:dLbl>
            <c:dLbl>
              <c:idx val="2"/>
              <c:layout>
                <c:manualLayout>
                  <c:x val="-0.17031211567748047"/>
                  <c:y val="-9.8695268515440693E-2"/>
                </c:manualLayout>
              </c:layout>
              <c:tx>
                <c:rich>
                  <a:bodyPr/>
                  <a:lstStyle/>
                  <a:p>
                    <a:fld id="{6B1F06F6-3915-48D8-A69E-1126DA26B3F3}" type="CATEGORYNAME">
                      <a:rPr lang="pl-PL" smtClean="0"/>
                      <a:pPr/>
                      <a:t>[NAZWA KATEGORII]</a:t>
                    </a:fld>
                    <a:r>
                      <a:rPr lang="pl-PL" baseline="0" smtClean="0"/>
                      <a:t>: </a:t>
                    </a:r>
                    <a:fld id="{8EC14CA4-2AFD-4315-926A-5FF37A409926}" type="VALUE">
                      <a:rPr lang="pl-PL" baseline="0"/>
                      <a:pPr/>
                      <a:t>[WARTOŚĆ]</a:t>
                    </a:fld>
                    <a:endParaRPr lang="pl-PL" baseline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08469094581935"/>
                      <c:h val="0.2907701845138606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D57-497B-9281-A86C39213F9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A1A98863-D830-4524-9B97-32ED2D461C5E}" type="CATEGORYNAME">
                      <a:rPr lang="en-US" smtClean="0"/>
                      <a:pPr/>
                      <a:t>[NAZWA KATEGORII]</a:t>
                    </a:fld>
                    <a:r>
                      <a:rPr lang="en-US" baseline="0" smtClean="0"/>
                      <a:t>: </a:t>
                    </a:r>
                    <a:fld id="{22C7E267-736D-48E7-B0E0-A0E4D84837B8}" type="VALUE">
                      <a:rPr lang="en-US" baseline="0"/>
                      <a:pPr/>
                      <a:t>[WARTOŚĆ]</a:t>
                    </a:fld>
                    <a:endParaRPr lang="en-US" baseline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D57-497B-9281-A86C39213F91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4B845D2D-F37F-43C4-9FB6-B7506DD24428}" type="CATEGORYNAME">
                      <a:rPr lang="pl-PL" smtClean="0"/>
                      <a:pPr/>
                      <a:t>[NAZWA KATEGORII]</a:t>
                    </a:fld>
                    <a:r>
                      <a:rPr lang="pl-PL" baseline="0" smtClean="0"/>
                      <a:t>: </a:t>
                    </a:r>
                    <a:fld id="{60E3E44D-FB3C-4781-A566-6B247B7C2270}" type="VALUE">
                      <a:rPr lang="pl-PL" baseline="0"/>
                      <a:pPr/>
                      <a:t>[WARTOŚĆ]</a:t>
                    </a:fld>
                    <a:endParaRPr lang="pl-PL" baseline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D57-497B-9281-A86C39213F91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aseline="0" smtClean="0"/>
                      <a:t>nie wiem: </a:t>
                    </a:r>
                    <a:fld id="{5B718DB6-3467-445D-ACA1-8EDF6E292BC2}" type="VALUE">
                      <a:rPr lang="en-US" baseline="0"/>
                      <a:pPr/>
                      <a:t>[WARTOŚĆ]</a:t>
                    </a:fld>
                    <a:endParaRPr lang="en-US" baseline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D57-497B-9281-A86C39213F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pyt.11!$C$3:$H$3</c:f>
              <c:strCache>
                <c:ptCount val="6"/>
                <c:pt idx="0">
                  <c:v>w swoim mieście</c:v>
                </c:pt>
                <c:pt idx="1">
                  <c:v>w regionie (województwie)</c:v>
                </c:pt>
                <c:pt idx="2">
                  <c:v>w innym regionie/mieście w Polsce</c:v>
                </c:pt>
                <c:pt idx="3">
                  <c:v>za granicą</c:v>
                </c:pt>
                <c:pt idx="4">
                  <c:v>jest mi to obojętne</c:v>
                </c:pt>
                <c:pt idx="5">
                  <c:v>nie wiem </c:v>
                </c:pt>
              </c:strCache>
            </c:strRef>
          </c:cat>
          <c:val>
            <c:numRef>
              <c:f>pyt.11!$C$17:$H$17</c:f>
              <c:numCache>
                <c:formatCode>0%</c:formatCode>
                <c:ptCount val="6"/>
                <c:pt idx="0">
                  <c:v>7.1516554361117327E-2</c:v>
                </c:pt>
                <c:pt idx="1">
                  <c:v>0.23194978777418745</c:v>
                </c:pt>
                <c:pt idx="2">
                  <c:v>0.17518002460794557</c:v>
                </c:pt>
                <c:pt idx="3">
                  <c:v>0.23126061469057721</c:v>
                </c:pt>
                <c:pt idx="4">
                  <c:v>0.15698468369173726</c:v>
                </c:pt>
                <c:pt idx="5">
                  <c:v>0.10883501237222165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57-497B-9281-A86C39213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60000"/>
              </a:lnSpc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sz="2000" b="1" dirty="0" smtClean="0">
                <a:effectLst/>
              </a:rPr>
              <a:t>Co zachęca Cię do mieszkania w Twoim mieście</a:t>
            </a:r>
            <a:r>
              <a:rPr lang="pl-PL" sz="2800" b="1" dirty="0" smtClean="0">
                <a:effectLst/>
              </a:rPr>
              <a:t> </a:t>
            </a:r>
            <a:r>
              <a:rPr lang="pl-PL" sz="2800" b="1" dirty="0" smtClean="0">
                <a:solidFill>
                  <a:srgbClr val="00B050"/>
                </a:solidFill>
                <a:effectLst/>
              </a:rPr>
              <a:t>---</a:t>
            </a:r>
            <a:r>
              <a:rPr lang="pl-PL" sz="2800" b="1" dirty="0" smtClean="0">
                <a:effectLst/>
              </a:rPr>
              <a:t> </a:t>
            </a:r>
            <a:r>
              <a:rPr lang="pl-PL" sz="2000" b="1" dirty="0" smtClean="0">
                <a:effectLst/>
              </a:rPr>
              <a:t>,</a:t>
            </a:r>
          </a:p>
          <a:p>
            <a:pPr>
              <a:lnSpc>
                <a:spcPct val="60000"/>
              </a:lnSpc>
              <a:defRPr sz="2000" b="1">
                <a:solidFill>
                  <a:schemeClr val="tx1"/>
                </a:solidFill>
              </a:defRPr>
            </a:pPr>
            <a:r>
              <a:rPr lang="pl-PL" sz="2000" b="1" dirty="0" smtClean="0">
                <a:effectLst/>
              </a:rPr>
              <a:t>a co do jego opuszczenia </a:t>
            </a:r>
            <a:r>
              <a:rPr lang="pl-PL" sz="4000" b="1" dirty="0" smtClean="0">
                <a:solidFill>
                  <a:srgbClr val="0070C0"/>
                </a:solidFill>
                <a:effectLst/>
              </a:rPr>
              <a:t>---</a:t>
            </a:r>
            <a:r>
              <a:rPr lang="pl-PL" sz="2000" b="1" dirty="0" smtClean="0">
                <a:effectLst/>
              </a:rPr>
              <a:t>?</a:t>
            </a:r>
            <a:endParaRPr lang="pl-PL" sz="2000" b="1" dirty="0">
              <a:effectLst/>
            </a:endParaRPr>
          </a:p>
        </c:rich>
      </c:tx>
      <c:layout>
        <c:manualLayout>
          <c:xMode val="edge"/>
          <c:yMode val="edge"/>
          <c:x val="0.1461322115749295"/>
          <c:y val="2.1407930920713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60000"/>
            </a:lnSpc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'pyt.3.1.'!$Q$5:$Q$16</c:f>
              <c:strCache>
                <c:ptCount val="12"/>
                <c:pt idx="0">
                  <c:v>Wysokie/niskie zarobki w mieście</c:v>
                </c:pt>
                <c:pt idx="1">
                  <c:v>Atrakcyjne/brak atrakcyjnych ofert pracy</c:v>
                </c:pt>
                <c:pt idx="2">
                  <c:v>Możliwość/brak możliwości kontynuowania nauki</c:v>
                </c:pt>
                <c:pt idx="3">
                  <c:v>Warunki/brak warunkó do otwarcia i prowadzenia własnej firmy</c:v>
                </c:pt>
                <c:pt idx="4">
                  <c:v>Wysoka/niska dostępność i jakość mieszkań</c:v>
                </c:pt>
                <c:pt idx="5">
                  <c:v>Atrakcyjna/nie atrakcyjna oferta rozrywkowa, komercyjna</c:v>
                </c:pt>
                <c:pt idx="6">
                  <c:v>Dobre/niewsystarczjace skomunikowanie z większymi miastami</c:v>
                </c:pt>
                <c:pt idx="7">
                  <c:v>Wysokie/niskie bezpieczeństwo w mieście</c:v>
                </c:pt>
                <c:pt idx="8">
                  <c:v>Atrakcyjna/nie atrakcyjna oferta kulturalna i sportowa</c:v>
                </c:pt>
                <c:pt idx="9">
                  <c:v>Wysoka/niska estetyka miasta i jakość przestrzeni publicznych</c:v>
                </c:pt>
                <c:pt idx="10">
                  <c:v>Silne/słabe więzi rodzinne</c:v>
                </c:pt>
                <c:pt idx="11">
                  <c:v>Silne/słabe relacje z przyjaciółmi, znajomymi</c:v>
                </c:pt>
              </c:strCache>
            </c:strRef>
          </c:cat>
          <c:val>
            <c:numRef>
              <c:f>'pyt.3.1.'!$R$5:$R$16</c:f>
            </c:numRef>
          </c:val>
          <c:extLst>
            <c:ext xmlns:c16="http://schemas.microsoft.com/office/drawing/2014/chart" uri="{C3380CC4-5D6E-409C-BE32-E72D297353CC}">
              <c16:uniqueId val="{00000000-4507-4CAD-A7DC-3D64A299031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'pyt.3.1.'!$Q$5:$Q$16</c:f>
              <c:strCache>
                <c:ptCount val="12"/>
                <c:pt idx="0">
                  <c:v>Wysokie/niskie zarobki w mieście</c:v>
                </c:pt>
                <c:pt idx="1">
                  <c:v>Atrakcyjne/brak atrakcyjnych ofert pracy</c:v>
                </c:pt>
                <c:pt idx="2">
                  <c:v>Możliwość/brak możliwości kontynuowania nauki</c:v>
                </c:pt>
                <c:pt idx="3">
                  <c:v>Warunki/brak warunkó do otwarcia i prowadzenia własnej firmy</c:v>
                </c:pt>
                <c:pt idx="4">
                  <c:v>Wysoka/niska dostępność i jakość mieszkań</c:v>
                </c:pt>
                <c:pt idx="5">
                  <c:v>Atrakcyjna/nie atrakcyjna oferta rozrywkowa, komercyjna</c:v>
                </c:pt>
                <c:pt idx="6">
                  <c:v>Dobre/niewsystarczjace skomunikowanie z większymi miastami</c:v>
                </c:pt>
                <c:pt idx="7">
                  <c:v>Wysokie/niskie bezpieczeństwo w mieście</c:v>
                </c:pt>
                <c:pt idx="8">
                  <c:v>Atrakcyjna/nie atrakcyjna oferta kulturalna i sportowa</c:v>
                </c:pt>
                <c:pt idx="9">
                  <c:v>Wysoka/niska estetyka miasta i jakość przestrzeni publicznych</c:v>
                </c:pt>
                <c:pt idx="10">
                  <c:v>Silne/słabe więzi rodzinne</c:v>
                </c:pt>
                <c:pt idx="11">
                  <c:v>Silne/słabe relacje z przyjaciółmi, znajomymi</c:v>
                </c:pt>
              </c:strCache>
            </c:strRef>
          </c:cat>
          <c:val>
            <c:numRef>
              <c:f>'pyt.3.1.'!$S$5:$S$16</c:f>
            </c:numRef>
          </c:val>
          <c:extLst>
            <c:ext xmlns:c16="http://schemas.microsoft.com/office/drawing/2014/chart" uri="{C3380CC4-5D6E-409C-BE32-E72D297353CC}">
              <c16:uniqueId val="{00000001-4507-4CAD-A7DC-3D64A2990311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'pyt.3.1.'!$Q$5:$Q$16</c:f>
              <c:strCache>
                <c:ptCount val="12"/>
                <c:pt idx="0">
                  <c:v>Wysokie/niskie zarobki w mieście</c:v>
                </c:pt>
                <c:pt idx="1">
                  <c:v>Atrakcyjne/brak atrakcyjnych ofert pracy</c:v>
                </c:pt>
                <c:pt idx="2">
                  <c:v>Możliwość/brak możliwości kontynuowania nauki</c:v>
                </c:pt>
                <c:pt idx="3">
                  <c:v>Warunki/brak warunkó do otwarcia i prowadzenia własnej firmy</c:v>
                </c:pt>
                <c:pt idx="4">
                  <c:v>Wysoka/niska dostępność i jakość mieszkań</c:v>
                </c:pt>
                <c:pt idx="5">
                  <c:v>Atrakcyjna/nie atrakcyjna oferta rozrywkowa, komercyjna</c:v>
                </c:pt>
                <c:pt idx="6">
                  <c:v>Dobre/niewsystarczjace skomunikowanie z większymi miastami</c:v>
                </c:pt>
                <c:pt idx="7">
                  <c:v>Wysokie/niskie bezpieczeństwo w mieście</c:v>
                </c:pt>
                <c:pt idx="8">
                  <c:v>Atrakcyjna/nie atrakcyjna oferta kulturalna i sportowa</c:v>
                </c:pt>
                <c:pt idx="9">
                  <c:v>Wysoka/niska estetyka miasta i jakość przestrzeni publicznych</c:v>
                </c:pt>
                <c:pt idx="10">
                  <c:v>Silne/słabe więzi rodzinne</c:v>
                </c:pt>
                <c:pt idx="11">
                  <c:v>Silne/słabe relacje z przyjaciółmi, znajomymi</c:v>
                </c:pt>
              </c:strCache>
            </c:strRef>
          </c:cat>
          <c:val>
            <c:numRef>
              <c:f>'pyt.3.1.'!$T$5:$T$16</c:f>
            </c:numRef>
          </c:val>
          <c:extLst>
            <c:ext xmlns:c16="http://schemas.microsoft.com/office/drawing/2014/chart" uri="{C3380CC4-5D6E-409C-BE32-E72D297353CC}">
              <c16:uniqueId val="{00000002-4507-4CAD-A7DC-3D64A2990311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'pyt.3.1.'!$Q$5:$Q$16</c:f>
              <c:strCache>
                <c:ptCount val="12"/>
                <c:pt idx="0">
                  <c:v>Wysokie/niskie zarobki w mieście</c:v>
                </c:pt>
                <c:pt idx="1">
                  <c:v>Atrakcyjne/brak atrakcyjnych ofert pracy</c:v>
                </c:pt>
                <c:pt idx="2">
                  <c:v>Możliwość/brak możliwości kontynuowania nauki</c:v>
                </c:pt>
                <c:pt idx="3">
                  <c:v>Warunki/brak warunkó do otwarcia i prowadzenia własnej firmy</c:v>
                </c:pt>
                <c:pt idx="4">
                  <c:v>Wysoka/niska dostępność i jakość mieszkań</c:v>
                </c:pt>
                <c:pt idx="5">
                  <c:v>Atrakcyjna/nie atrakcyjna oferta rozrywkowa, komercyjna</c:v>
                </c:pt>
                <c:pt idx="6">
                  <c:v>Dobre/niewsystarczjace skomunikowanie z większymi miastami</c:v>
                </c:pt>
                <c:pt idx="7">
                  <c:v>Wysokie/niskie bezpieczeństwo w mieście</c:v>
                </c:pt>
                <c:pt idx="8">
                  <c:v>Atrakcyjna/nie atrakcyjna oferta kulturalna i sportowa</c:v>
                </c:pt>
                <c:pt idx="9">
                  <c:v>Wysoka/niska estetyka miasta i jakość przestrzeni publicznych</c:v>
                </c:pt>
                <c:pt idx="10">
                  <c:v>Silne/słabe więzi rodzinne</c:v>
                </c:pt>
                <c:pt idx="11">
                  <c:v>Silne/słabe relacje z przyjaciółmi, znajomymi</c:v>
                </c:pt>
              </c:strCache>
            </c:strRef>
          </c:cat>
          <c:val>
            <c:numRef>
              <c:f>'pyt.3.1.'!$U$5:$U$16</c:f>
            </c:numRef>
          </c:val>
          <c:extLst>
            <c:ext xmlns:c16="http://schemas.microsoft.com/office/drawing/2014/chart" uri="{C3380CC4-5D6E-409C-BE32-E72D297353CC}">
              <c16:uniqueId val="{00000003-4507-4CAD-A7DC-3D64A2990311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'pyt.3.1.'!$Q$5:$Q$16</c:f>
              <c:strCache>
                <c:ptCount val="12"/>
                <c:pt idx="0">
                  <c:v>Wysokie/niskie zarobki w mieście</c:v>
                </c:pt>
                <c:pt idx="1">
                  <c:v>Atrakcyjne/brak atrakcyjnych ofert pracy</c:v>
                </c:pt>
                <c:pt idx="2">
                  <c:v>Możliwość/brak możliwości kontynuowania nauki</c:v>
                </c:pt>
                <c:pt idx="3">
                  <c:v>Warunki/brak warunkó do otwarcia i prowadzenia własnej firmy</c:v>
                </c:pt>
                <c:pt idx="4">
                  <c:v>Wysoka/niska dostępność i jakość mieszkań</c:v>
                </c:pt>
                <c:pt idx="5">
                  <c:v>Atrakcyjna/nie atrakcyjna oferta rozrywkowa, komercyjna</c:v>
                </c:pt>
                <c:pt idx="6">
                  <c:v>Dobre/niewsystarczjace skomunikowanie z większymi miastami</c:v>
                </c:pt>
                <c:pt idx="7">
                  <c:v>Wysokie/niskie bezpieczeństwo w mieście</c:v>
                </c:pt>
                <c:pt idx="8">
                  <c:v>Atrakcyjna/nie atrakcyjna oferta kulturalna i sportowa</c:v>
                </c:pt>
                <c:pt idx="9">
                  <c:v>Wysoka/niska estetyka miasta i jakość przestrzeni publicznych</c:v>
                </c:pt>
                <c:pt idx="10">
                  <c:v>Silne/słabe więzi rodzinne</c:v>
                </c:pt>
                <c:pt idx="11">
                  <c:v>Silne/słabe relacje z przyjaciółmi, znajomymi</c:v>
                </c:pt>
              </c:strCache>
            </c:strRef>
          </c:cat>
          <c:val>
            <c:numRef>
              <c:f>'pyt.3.1.'!$V$5:$V$16</c:f>
            </c:numRef>
          </c:val>
          <c:extLst>
            <c:ext xmlns:c16="http://schemas.microsoft.com/office/drawing/2014/chart" uri="{C3380CC4-5D6E-409C-BE32-E72D297353CC}">
              <c16:uniqueId val="{00000004-4507-4CAD-A7DC-3D64A2990311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'pyt.3.1.'!$Q$5:$Q$16</c:f>
              <c:strCache>
                <c:ptCount val="12"/>
                <c:pt idx="0">
                  <c:v>Wysokie/niskie zarobki w mieście</c:v>
                </c:pt>
                <c:pt idx="1">
                  <c:v>Atrakcyjne/brak atrakcyjnych ofert pracy</c:v>
                </c:pt>
                <c:pt idx="2">
                  <c:v>Możliwość/brak możliwości kontynuowania nauki</c:v>
                </c:pt>
                <c:pt idx="3">
                  <c:v>Warunki/brak warunkó do otwarcia i prowadzenia własnej firmy</c:v>
                </c:pt>
                <c:pt idx="4">
                  <c:v>Wysoka/niska dostępność i jakość mieszkań</c:v>
                </c:pt>
                <c:pt idx="5">
                  <c:v>Atrakcyjna/nie atrakcyjna oferta rozrywkowa, komercyjna</c:v>
                </c:pt>
                <c:pt idx="6">
                  <c:v>Dobre/niewsystarczjace skomunikowanie z większymi miastami</c:v>
                </c:pt>
                <c:pt idx="7">
                  <c:v>Wysokie/niskie bezpieczeństwo w mieście</c:v>
                </c:pt>
                <c:pt idx="8">
                  <c:v>Atrakcyjna/nie atrakcyjna oferta kulturalna i sportowa</c:v>
                </c:pt>
                <c:pt idx="9">
                  <c:v>Wysoka/niska estetyka miasta i jakość przestrzeni publicznych</c:v>
                </c:pt>
                <c:pt idx="10">
                  <c:v>Silne/słabe więzi rodzinne</c:v>
                </c:pt>
                <c:pt idx="11">
                  <c:v>Silne/słabe relacje z przyjaciółmi, znajomymi</c:v>
                </c:pt>
              </c:strCache>
            </c:strRef>
          </c:cat>
          <c:val>
            <c:numRef>
              <c:f>'pyt.3.1.'!$W$5:$W$16</c:f>
            </c:numRef>
          </c:val>
          <c:extLst>
            <c:ext xmlns:c16="http://schemas.microsoft.com/office/drawing/2014/chart" uri="{C3380CC4-5D6E-409C-BE32-E72D297353CC}">
              <c16:uniqueId val="{00000005-4507-4CAD-A7DC-3D64A2990311}"/>
            </c:ext>
          </c:extLst>
        </c:ser>
        <c:ser>
          <c:idx val="6"/>
          <c:order val="6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'pyt.3.1.'!$Q$5:$Q$16</c:f>
              <c:strCache>
                <c:ptCount val="12"/>
                <c:pt idx="0">
                  <c:v>Wysokie/niskie zarobki w mieście</c:v>
                </c:pt>
                <c:pt idx="1">
                  <c:v>Atrakcyjne/brak atrakcyjnych ofert pracy</c:v>
                </c:pt>
                <c:pt idx="2">
                  <c:v>Możliwość/brak możliwości kontynuowania nauki</c:v>
                </c:pt>
                <c:pt idx="3">
                  <c:v>Warunki/brak warunkó do otwarcia i prowadzenia własnej firmy</c:v>
                </c:pt>
                <c:pt idx="4">
                  <c:v>Wysoka/niska dostępność i jakość mieszkań</c:v>
                </c:pt>
                <c:pt idx="5">
                  <c:v>Atrakcyjna/nie atrakcyjna oferta rozrywkowa, komercyjna</c:v>
                </c:pt>
                <c:pt idx="6">
                  <c:v>Dobre/niewsystarczjace skomunikowanie z większymi miastami</c:v>
                </c:pt>
                <c:pt idx="7">
                  <c:v>Wysokie/niskie bezpieczeństwo w mieście</c:v>
                </c:pt>
                <c:pt idx="8">
                  <c:v>Atrakcyjna/nie atrakcyjna oferta kulturalna i sportowa</c:v>
                </c:pt>
                <c:pt idx="9">
                  <c:v>Wysoka/niska estetyka miasta i jakość przestrzeni publicznych</c:v>
                </c:pt>
                <c:pt idx="10">
                  <c:v>Silne/słabe więzi rodzinne</c:v>
                </c:pt>
                <c:pt idx="11">
                  <c:v>Silne/słabe relacje z przyjaciółmi, znajomymi</c:v>
                </c:pt>
              </c:strCache>
            </c:strRef>
          </c:cat>
          <c:val>
            <c:numRef>
              <c:f>'pyt.3.1.'!$X$5:$X$16</c:f>
            </c:numRef>
          </c:val>
          <c:extLst>
            <c:ext xmlns:c16="http://schemas.microsoft.com/office/drawing/2014/chart" uri="{C3380CC4-5D6E-409C-BE32-E72D297353CC}">
              <c16:uniqueId val="{00000006-4507-4CAD-A7DC-3D64A2990311}"/>
            </c:ext>
          </c:extLst>
        </c:ser>
        <c:ser>
          <c:idx val="7"/>
          <c:order val="7"/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'pyt.3.1.'!$Q$5:$Q$16</c:f>
              <c:strCache>
                <c:ptCount val="12"/>
                <c:pt idx="0">
                  <c:v>Wysokie/niskie zarobki w mieście</c:v>
                </c:pt>
                <c:pt idx="1">
                  <c:v>Atrakcyjne/brak atrakcyjnych ofert pracy</c:v>
                </c:pt>
                <c:pt idx="2">
                  <c:v>Możliwość/brak możliwości kontynuowania nauki</c:v>
                </c:pt>
                <c:pt idx="3">
                  <c:v>Warunki/brak warunkó do otwarcia i prowadzenia własnej firmy</c:v>
                </c:pt>
                <c:pt idx="4">
                  <c:v>Wysoka/niska dostępność i jakość mieszkań</c:v>
                </c:pt>
                <c:pt idx="5">
                  <c:v>Atrakcyjna/nie atrakcyjna oferta rozrywkowa, komercyjna</c:v>
                </c:pt>
                <c:pt idx="6">
                  <c:v>Dobre/niewsystarczjace skomunikowanie z większymi miastami</c:v>
                </c:pt>
                <c:pt idx="7">
                  <c:v>Wysokie/niskie bezpieczeństwo w mieście</c:v>
                </c:pt>
                <c:pt idx="8">
                  <c:v>Atrakcyjna/nie atrakcyjna oferta kulturalna i sportowa</c:v>
                </c:pt>
                <c:pt idx="9">
                  <c:v>Wysoka/niska estetyka miasta i jakość przestrzeni publicznych</c:v>
                </c:pt>
                <c:pt idx="10">
                  <c:v>Silne/słabe więzi rodzinne</c:v>
                </c:pt>
                <c:pt idx="11">
                  <c:v>Silne/słabe relacje z przyjaciółmi, znajomymi</c:v>
                </c:pt>
              </c:strCache>
            </c:strRef>
          </c:cat>
          <c:val>
            <c:numRef>
              <c:f>'pyt.3.1.'!$Y$5:$Y$16</c:f>
            </c:numRef>
          </c:val>
          <c:extLst>
            <c:ext xmlns:c16="http://schemas.microsoft.com/office/drawing/2014/chart" uri="{C3380CC4-5D6E-409C-BE32-E72D297353CC}">
              <c16:uniqueId val="{00000007-4507-4CAD-A7DC-3D64A2990311}"/>
            </c:ext>
          </c:extLst>
        </c:ser>
        <c:ser>
          <c:idx val="8"/>
          <c:order val="8"/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'pyt.3.1.'!$Q$5:$Q$16</c:f>
              <c:strCache>
                <c:ptCount val="12"/>
                <c:pt idx="0">
                  <c:v>Wysokie/niskie zarobki w mieście</c:v>
                </c:pt>
                <c:pt idx="1">
                  <c:v>Atrakcyjne/brak atrakcyjnych ofert pracy</c:v>
                </c:pt>
                <c:pt idx="2">
                  <c:v>Możliwość/brak możliwości kontynuowania nauki</c:v>
                </c:pt>
                <c:pt idx="3">
                  <c:v>Warunki/brak warunkó do otwarcia i prowadzenia własnej firmy</c:v>
                </c:pt>
                <c:pt idx="4">
                  <c:v>Wysoka/niska dostępność i jakość mieszkań</c:v>
                </c:pt>
                <c:pt idx="5">
                  <c:v>Atrakcyjna/nie atrakcyjna oferta rozrywkowa, komercyjna</c:v>
                </c:pt>
                <c:pt idx="6">
                  <c:v>Dobre/niewsystarczjace skomunikowanie z większymi miastami</c:v>
                </c:pt>
                <c:pt idx="7">
                  <c:v>Wysokie/niskie bezpieczeństwo w mieście</c:v>
                </c:pt>
                <c:pt idx="8">
                  <c:v>Atrakcyjna/nie atrakcyjna oferta kulturalna i sportowa</c:v>
                </c:pt>
                <c:pt idx="9">
                  <c:v>Wysoka/niska estetyka miasta i jakość przestrzeni publicznych</c:v>
                </c:pt>
                <c:pt idx="10">
                  <c:v>Silne/słabe więzi rodzinne</c:v>
                </c:pt>
                <c:pt idx="11">
                  <c:v>Silne/słabe relacje z przyjaciółmi, znajomymi</c:v>
                </c:pt>
              </c:strCache>
            </c:strRef>
          </c:cat>
          <c:val>
            <c:numRef>
              <c:f>'pyt.3.1.'!$Z$5:$Z$16</c:f>
            </c:numRef>
          </c:val>
          <c:extLst>
            <c:ext xmlns:c16="http://schemas.microsoft.com/office/drawing/2014/chart" uri="{C3380CC4-5D6E-409C-BE32-E72D297353CC}">
              <c16:uniqueId val="{00000008-4507-4CAD-A7DC-3D64A2990311}"/>
            </c:ext>
          </c:extLst>
        </c:ser>
        <c:ser>
          <c:idx val="9"/>
          <c:order val="9"/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'pyt.3.1.'!$Q$5:$Q$16</c:f>
              <c:strCache>
                <c:ptCount val="12"/>
                <c:pt idx="0">
                  <c:v>Wysokie/niskie zarobki w mieście</c:v>
                </c:pt>
                <c:pt idx="1">
                  <c:v>Atrakcyjne/brak atrakcyjnych ofert pracy</c:v>
                </c:pt>
                <c:pt idx="2">
                  <c:v>Możliwość/brak możliwości kontynuowania nauki</c:v>
                </c:pt>
                <c:pt idx="3">
                  <c:v>Warunki/brak warunkó do otwarcia i prowadzenia własnej firmy</c:v>
                </c:pt>
                <c:pt idx="4">
                  <c:v>Wysoka/niska dostępność i jakość mieszkań</c:v>
                </c:pt>
                <c:pt idx="5">
                  <c:v>Atrakcyjna/nie atrakcyjna oferta rozrywkowa, komercyjna</c:v>
                </c:pt>
                <c:pt idx="6">
                  <c:v>Dobre/niewsystarczjace skomunikowanie z większymi miastami</c:v>
                </c:pt>
                <c:pt idx="7">
                  <c:v>Wysokie/niskie bezpieczeństwo w mieście</c:v>
                </c:pt>
                <c:pt idx="8">
                  <c:v>Atrakcyjna/nie atrakcyjna oferta kulturalna i sportowa</c:v>
                </c:pt>
                <c:pt idx="9">
                  <c:v>Wysoka/niska estetyka miasta i jakość przestrzeni publicznych</c:v>
                </c:pt>
                <c:pt idx="10">
                  <c:v>Silne/słabe więzi rodzinne</c:v>
                </c:pt>
                <c:pt idx="11">
                  <c:v>Silne/słabe relacje z przyjaciółmi, znajomymi</c:v>
                </c:pt>
              </c:strCache>
            </c:strRef>
          </c:cat>
          <c:val>
            <c:numRef>
              <c:f>'pyt.3.1.'!$AA$5:$AA$16</c:f>
            </c:numRef>
          </c:val>
          <c:extLst>
            <c:ext xmlns:c16="http://schemas.microsoft.com/office/drawing/2014/chart" uri="{C3380CC4-5D6E-409C-BE32-E72D297353CC}">
              <c16:uniqueId val="{00000009-4507-4CAD-A7DC-3D64A2990311}"/>
            </c:ext>
          </c:extLst>
        </c:ser>
        <c:ser>
          <c:idx val="10"/>
          <c:order val="10"/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'pyt.3.1.'!$Q$5:$Q$16</c:f>
              <c:strCache>
                <c:ptCount val="12"/>
                <c:pt idx="0">
                  <c:v>Wysokie/niskie zarobki w mieście</c:v>
                </c:pt>
                <c:pt idx="1">
                  <c:v>Atrakcyjne/brak atrakcyjnych ofert pracy</c:v>
                </c:pt>
                <c:pt idx="2">
                  <c:v>Możliwość/brak możliwości kontynuowania nauki</c:v>
                </c:pt>
                <c:pt idx="3">
                  <c:v>Warunki/brak warunkó do otwarcia i prowadzenia własnej firmy</c:v>
                </c:pt>
                <c:pt idx="4">
                  <c:v>Wysoka/niska dostępność i jakość mieszkań</c:v>
                </c:pt>
                <c:pt idx="5">
                  <c:v>Atrakcyjna/nie atrakcyjna oferta rozrywkowa, komercyjna</c:v>
                </c:pt>
                <c:pt idx="6">
                  <c:v>Dobre/niewsystarczjace skomunikowanie z większymi miastami</c:v>
                </c:pt>
                <c:pt idx="7">
                  <c:v>Wysokie/niskie bezpieczeństwo w mieście</c:v>
                </c:pt>
                <c:pt idx="8">
                  <c:v>Atrakcyjna/nie atrakcyjna oferta kulturalna i sportowa</c:v>
                </c:pt>
                <c:pt idx="9">
                  <c:v>Wysoka/niska estetyka miasta i jakość przestrzeni publicznych</c:v>
                </c:pt>
                <c:pt idx="10">
                  <c:v>Silne/słabe więzi rodzinne</c:v>
                </c:pt>
                <c:pt idx="11">
                  <c:v>Silne/słabe relacje z przyjaciółmi, znajomymi</c:v>
                </c:pt>
              </c:strCache>
            </c:strRef>
          </c:cat>
          <c:val>
            <c:numRef>
              <c:f>'pyt.3.1.'!$AB$5:$AB$16</c:f>
            </c:numRef>
          </c:val>
          <c:extLst>
            <c:ext xmlns:c16="http://schemas.microsoft.com/office/drawing/2014/chart" uri="{C3380CC4-5D6E-409C-BE32-E72D297353CC}">
              <c16:uniqueId val="{0000000A-4507-4CAD-A7DC-3D64A2990311}"/>
            </c:ext>
          </c:extLst>
        </c:ser>
        <c:ser>
          <c:idx val="11"/>
          <c:order val="11"/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'pyt.3.1.'!$Q$5:$Q$16</c:f>
              <c:strCache>
                <c:ptCount val="12"/>
                <c:pt idx="0">
                  <c:v>Wysokie/niskie zarobki w mieście</c:v>
                </c:pt>
                <c:pt idx="1">
                  <c:v>Atrakcyjne/brak atrakcyjnych ofert pracy</c:v>
                </c:pt>
                <c:pt idx="2">
                  <c:v>Możliwość/brak możliwości kontynuowania nauki</c:v>
                </c:pt>
                <c:pt idx="3">
                  <c:v>Warunki/brak warunkó do otwarcia i prowadzenia własnej firmy</c:v>
                </c:pt>
                <c:pt idx="4">
                  <c:v>Wysoka/niska dostępność i jakość mieszkań</c:v>
                </c:pt>
                <c:pt idx="5">
                  <c:v>Atrakcyjna/nie atrakcyjna oferta rozrywkowa, komercyjna</c:v>
                </c:pt>
                <c:pt idx="6">
                  <c:v>Dobre/niewsystarczjace skomunikowanie z większymi miastami</c:v>
                </c:pt>
                <c:pt idx="7">
                  <c:v>Wysokie/niskie bezpieczeństwo w mieście</c:v>
                </c:pt>
                <c:pt idx="8">
                  <c:v>Atrakcyjna/nie atrakcyjna oferta kulturalna i sportowa</c:v>
                </c:pt>
                <c:pt idx="9">
                  <c:v>Wysoka/niska estetyka miasta i jakość przestrzeni publicznych</c:v>
                </c:pt>
                <c:pt idx="10">
                  <c:v>Silne/słabe więzi rodzinne</c:v>
                </c:pt>
                <c:pt idx="11">
                  <c:v>Silne/słabe relacje z przyjaciółmi, znajomymi</c:v>
                </c:pt>
              </c:strCache>
            </c:strRef>
          </c:cat>
          <c:val>
            <c:numRef>
              <c:f>'pyt.3.1.'!$AC$5:$AC$16</c:f>
            </c:numRef>
          </c:val>
          <c:extLst>
            <c:ext xmlns:c16="http://schemas.microsoft.com/office/drawing/2014/chart" uri="{C3380CC4-5D6E-409C-BE32-E72D297353CC}">
              <c16:uniqueId val="{0000000B-4507-4CAD-A7DC-3D64A2990311}"/>
            </c:ext>
          </c:extLst>
        </c:ser>
        <c:ser>
          <c:idx val="12"/>
          <c:order val="12"/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'pyt.3.1.'!$Q$5:$Q$16</c:f>
              <c:strCache>
                <c:ptCount val="12"/>
                <c:pt idx="0">
                  <c:v>Wysokie/niskie zarobki w mieście</c:v>
                </c:pt>
                <c:pt idx="1">
                  <c:v>Atrakcyjne/brak atrakcyjnych ofert pracy</c:v>
                </c:pt>
                <c:pt idx="2">
                  <c:v>Możliwość/brak możliwości kontynuowania nauki</c:v>
                </c:pt>
                <c:pt idx="3">
                  <c:v>Warunki/brak warunkó do otwarcia i prowadzenia własnej firmy</c:v>
                </c:pt>
                <c:pt idx="4">
                  <c:v>Wysoka/niska dostępność i jakość mieszkań</c:v>
                </c:pt>
                <c:pt idx="5">
                  <c:v>Atrakcyjna/nie atrakcyjna oferta rozrywkowa, komercyjna</c:v>
                </c:pt>
                <c:pt idx="6">
                  <c:v>Dobre/niewsystarczjace skomunikowanie z większymi miastami</c:v>
                </c:pt>
                <c:pt idx="7">
                  <c:v>Wysokie/niskie bezpieczeństwo w mieście</c:v>
                </c:pt>
                <c:pt idx="8">
                  <c:v>Atrakcyjna/nie atrakcyjna oferta kulturalna i sportowa</c:v>
                </c:pt>
                <c:pt idx="9">
                  <c:v>Wysoka/niska estetyka miasta i jakość przestrzeni publicznych</c:v>
                </c:pt>
                <c:pt idx="10">
                  <c:v>Silne/słabe więzi rodzinne</c:v>
                </c:pt>
                <c:pt idx="11">
                  <c:v>Silne/słabe relacje z przyjaciółmi, znajomymi</c:v>
                </c:pt>
              </c:strCache>
            </c:strRef>
          </c:cat>
          <c:val>
            <c:numRef>
              <c:f>'pyt.3.1.'!$AD$5:$AD$16</c:f>
            </c:numRef>
          </c:val>
          <c:extLst>
            <c:ext xmlns:c16="http://schemas.microsoft.com/office/drawing/2014/chart" uri="{C3380CC4-5D6E-409C-BE32-E72D297353CC}">
              <c16:uniqueId val="{0000000C-4507-4CAD-A7DC-3D64A2990311}"/>
            </c:ext>
          </c:extLst>
        </c:ser>
        <c:ser>
          <c:idx val="13"/>
          <c:order val="13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'pyt.3.1.'!$Q$5:$Q$16</c:f>
              <c:strCache>
                <c:ptCount val="12"/>
                <c:pt idx="0">
                  <c:v>Wysokie/niskie zarobki w mieście</c:v>
                </c:pt>
                <c:pt idx="1">
                  <c:v>Atrakcyjne/brak atrakcyjnych ofert pracy</c:v>
                </c:pt>
                <c:pt idx="2">
                  <c:v>Możliwość/brak możliwości kontynuowania nauki</c:v>
                </c:pt>
                <c:pt idx="3">
                  <c:v>Warunki/brak warunkó do otwarcia i prowadzenia własnej firmy</c:v>
                </c:pt>
                <c:pt idx="4">
                  <c:v>Wysoka/niska dostępność i jakość mieszkań</c:v>
                </c:pt>
                <c:pt idx="5">
                  <c:v>Atrakcyjna/nie atrakcyjna oferta rozrywkowa, komercyjna</c:v>
                </c:pt>
                <c:pt idx="6">
                  <c:v>Dobre/niewsystarczjace skomunikowanie z większymi miastami</c:v>
                </c:pt>
                <c:pt idx="7">
                  <c:v>Wysokie/niskie bezpieczeństwo w mieście</c:v>
                </c:pt>
                <c:pt idx="8">
                  <c:v>Atrakcyjna/nie atrakcyjna oferta kulturalna i sportowa</c:v>
                </c:pt>
                <c:pt idx="9">
                  <c:v>Wysoka/niska estetyka miasta i jakość przestrzeni publicznych</c:v>
                </c:pt>
                <c:pt idx="10">
                  <c:v>Silne/słabe więzi rodzinne</c:v>
                </c:pt>
                <c:pt idx="11">
                  <c:v>Silne/słabe relacje z przyjaciółmi, znajomymi</c:v>
                </c:pt>
              </c:strCache>
            </c:strRef>
          </c:cat>
          <c:val>
            <c:numRef>
              <c:f>'pyt.3.1.'!$AE$5:$AE$16</c:f>
              <c:numCache>
                <c:formatCode>0.0%</c:formatCode>
                <c:ptCount val="12"/>
                <c:pt idx="0">
                  <c:v>8.6720582321398509E-2</c:v>
                </c:pt>
                <c:pt idx="1">
                  <c:v>0.14370326539803308</c:v>
                </c:pt>
                <c:pt idx="2">
                  <c:v>0.19020377009528888</c:v>
                </c:pt>
                <c:pt idx="3">
                  <c:v>0.21250879795040187</c:v>
                </c:pt>
                <c:pt idx="4">
                  <c:v>0.27254078469913889</c:v>
                </c:pt>
                <c:pt idx="5">
                  <c:v>0.3048121655272612</c:v>
                </c:pt>
                <c:pt idx="6">
                  <c:v>0.4137502902887838</c:v>
                </c:pt>
                <c:pt idx="7">
                  <c:v>0.42106564817956599</c:v>
                </c:pt>
                <c:pt idx="8">
                  <c:v>0.42942671799846177</c:v>
                </c:pt>
                <c:pt idx="9">
                  <c:v>0.42948514370239627</c:v>
                </c:pt>
                <c:pt idx="10">
                  <c:v>0.65458933231891769</c:v>
                </c:pt>
                <c:pt idx="11">
                  <c:v>0.71864314694437526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507-4CAD-A7DC-3D64A2990311}"/>
            </c:ext>
          </c:extLst>
        </c:ser>
        <c:ser>
          <c:idx val="14"/>
          <c:order val="14"/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'pyt.3.1.'!$Q$5:$Q$16</c:f>
              <c:strCache>
                <c:ptCount val="12"/>
                <c:pt idx="0">
                  <c:v>Wysokie/niskie zarobki w mieście</c:v>
                </c:pt>
                <c:pt idx="1">
                  <c:v>Atrakcyjne/brak atrakcyjnych ofert pracy</c:v>
                </c:pt>
                <c:pt idx="2">
                  <c:v>Możliwość/brak możliwości kontynuowania nauki</c:v>
                </c:pt>
                <c:pt idx="3">
                  <c:v>Warunki/brak warunkó do otwarcia i prowadzenia własnej firmy</c:v>
                </c:pt>
                <c:pt idx="4">
                  <c:v>Wysoka/niska dostępność i jakość mieszkań</c:v>
                </c:pt>
                <c:pt idx="5">
                  <c:v>Atrakcyjna/nie atrakcyjna oferta rozrywkowa, komercyjna</c:v>
                </c:pt>
                <c:pt idx="6">
                  <c:v>Dobre/niewsystarczjace skomunikowanie z większymi miastami</c:v>
                </c:pt>
                <c:pt idx="7">
                  <c:v>Wysokie/niskie bezpieczeństwo w mieście</c:v>
                </c:pt>
                <c:pt idx="8">
                  <c:v>Atrakcyjna/nie atrakcyjna oferta kulturalna i sportowa</c:v>
                </c:pt>
                <c:pt idx="9">
                  <c:v>Wysoka/niska estetyka miasta i jakość przestrzeni publicznych</c:v>
                </c:pt>
                <c:pt idx="10">
                  <c:v>Silne/słabe więzi rodzinne</c:v>
                </c:pt>
                <c:pt idx="11">
                  <c:v>Silne/słabe relacje z przyjaciółmi, znajomymi</c:v>
                </c:pt>
              </c:strCache>
            </c:strRef>
          </c:cat>
          <c:val>
            <c:numRef>
              <c:f>'pyt.3.1.'!$AF$5:$AF$16</c:f>
            </c:numRef>
          </c:val>
          <c:extLst>
            <c:ext xmlns:c16="http://schemas.microsoft.com/office/drawing/2014/chart" uri="{C3380CC4-5D6E-409C-BE32-E72D297353CC}">
              <c16:uniqueId val="{0000000E-4507-4CAD-A7DC-3D64A2990311}"/>
            </c:ext>
          </c:extLst>
        </c:ser>
        <c:ser>
          <c:idx val="15"/>
          <c:order val="15"/>
          <c:spPr>
            <a:solidFill>
              <a:srgbClr val="0070C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'pyt.3.1.'!$Q$5:$Q$16</c:f>
              <c:strCache>
                <c:ptCount val="12"/>
                <c:pt idx="0">
                  <c:v>Wysokie/niskie zarobki w mieście</c:v>
                </c:pt>
                <c:pt idx="1">
                  <c:v>Atrakcyjne/brak atrakcyjnych ofert pracy</c:v>
                </c:pt>
                <c:pt idx="2">
                  <c:v>Możliwość/brak możliwości kontynuowania nauki</c:v>
                </c:pt>
                <c:pt idx="3">
                  <c:v>Warunki/brak warunkó do otwarcia i prowadzenia własnej firmy</c:v>
                </c:pt>
                <c:pt idx="4">
                  <c:v>Wysoka/niska dostępność i jakość mieszkań</c:v>
                </c:pt>
                <c:pt idx="5">
                  <c:v>Atrakcyjna/nie atrakcyjna oferta rozrywkowa, komercyjna</c:v>
                </c:pt>
                <c:pt idx="6">
                  <c:v>Dobre/niewsystarczjace skomunikowanie z większymi miastami</c:v>
                </c:pt>
                <c:pt idx="7">
                  <c:v>Wysokie/niskie bezpieczeństwo w mieście</c:v>
                </c:pt>
                <c:pt idx="8">
                  <c:v>Atrakcyjna/nie atrakcyjna oferta kulturalna i sportowa</c:v>
                </c:pt>
                <c:pt idx="9">
                  <c:v>Wysoka/niska estetyka miasta i jakość przestrzeni publicznych</c:v>
                </c:pt>
                <c:pt idx="10">
                  <c:v>Silne/słabe więzi rodzinne</c:v>
                </c:pt>
                <c:pt idx="11">
                  <c:v>Silne/słabe relacje z przyjaciółmi, znajomymi</c:v>
                </c:pt>
              </c:strCache>
            </c:strRef>
          </c:cat>
          <c:val>
            <c:numRef>
              <c:f>'pyt.3.1.'!$AG$5:$AG$16</c:f>
              <c:numCache>
                <c:formatCode>0.0%</c:formatCode>
                <c:ptCount val="12"/>
                <c:pt idx="0">
                  <c:v>0.7492591402101374</c:v>
                </c:pt>
                <c:pt idx="1">
                  <c:v>0.66343797792064463</c:v>
                </c:pt>
                <c:pt idx="2">
                  <c:v>0.69595222204395679</c:v>
                </c:pt>
                <c:pt idx="3">
                  <c:v>0.52397148724822229</c:v>
                </c:pt>
                <c:pt idx="4">
                  <c:v>0.46308482691434538</c:v>
                </c:pt>
                <c:pt idx="5">
                  <c:v>0.53770260745085163</c:v>
                </c:pt>
                <c:pt idx="6">
                  <c:v>0.40147378872487544</c:v>
                </c:pt>
                <c:pt idx="7">
                  <c:v>0.41885266321746456</c:v>
                </c:pt>
                <c:pt idx="8">
                  <c:v>0.39091386447284199</c:v>
                </c:pt>
                <c:pt idx="9">
                  <c:v>0.43155634302139168</c:v>
                </c:pt>
                <c:pt idx="10">
                  <c:v>0.16750877172399928</c:v>
                </c:pt>
                <c:pt idx="11">
                  <c:v>0.15692392239807207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507-4CAD-A7DC-3D64A29903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0"/>
        <c:overlap val="-17"/>
        <c:axId val="314049200"/>
        <c:axId val="17482776"/>
      </c:barChart>
      <c:catAx>
        <c:axId val="31404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482776"/>
        <c:crosses val="autoZero"/>
        <c:auto val="1"/>
        <c:lblAlgn val="ctr"/>
        <c:lblOffset val="100"/>
        <c:noMultiLvlLbl val="0"/>
      </c:catAx>
      <c:valAx>
        <c:axId val="17482776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31404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6740649549445"/>
          <c:y val="0.16280776043142786"/>
          <c:w val="0.55966899162137251"/>
          <c:h val="0.74412993605945954"/>
        </c:manualLayout>
      </c:layout>
      <c:radarChart>
        <c:radarStyle val="marker"/>
        <c:varyColors val="0"/>
        <c:ser>
          <c:idx val="0"/>
          <c:order val="0"/>
          <c:tx>
            <c:strRef>
              <c:f>'np. 50 miast'!$D$23</c:f>
              <c:strCache>
                <c:ptCount val="1"/>
                <c:pt idx="0">
                  <c:v>średnia dla 50 miast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9588638589618023E-2"/>
                  <c:y val="8.0487804878048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CDC-4E57-BF6C-9909F8AA3D97}"/>
                </c:ext>
              </c:extLst>
            </c:dLbl>
            <c:dLbl>
              <c:idx val="1"/>
              <c:layout>
                <c:manualLayout>
                  <c:x val="-3.9177277179236046E-2"/>
                  <c:y val="7.3170731707317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CDC-4E57-BF6C-9909F8AA3D97}"/>
                </c:ext>
              </c:extLst>
            </c:dLbl>
            <c:dLbl>
              <c:idx val="2"/>
              <c:layout>
                <c:manualLayout>
                  <c:x val="-7.247796278158683E-2"/>
                  <c:y val="3.4146341463414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CDC-4E57-BF6C-9909F8AA3D97}"/>
                </c:ext>
              </c:extLst>
            </c:dLbl>
            <c:dLbl>
              <c:idx val="3"/>
              <c:layout>
                <c:manualLayout>
                  <c:x val="-7.0519098922624812E-2"/>
                  <c:y val="-1.4634146341463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CDC-4E57-BF6C-9909F8AA3D97}"/>
                </c:ext>
              </c:extLst>
            </c:dLbl>
            <c:dLbl>
              <c:idx val="4"/>
              <c:layout>
                <c:manualLayout>
                  <c:x val="-5.6807051909892332E-2"/>
                  <c:y val="-5.1219512195122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CDC-4E57-BF6C-9909F8AA3D97}"/>
                </c:ext>
              </c:extLst>
            </c:dLbl>
            <c:dLbl>
              <c:idx val="5"/>
              <c:layout>
                <c:manualLayout>
                  <c:x val="-9.7943192948090826E-3"/>
                  <c:y val="-8.780487804878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CDC-4E57-BF6C-9909F8AA3D97}"/>
                </c:ext>
              </c:extLst>
            </c:dLbl>
            <c:dLbl>
              <c:idx val="6"/>
              <c:layout>
                <c:manualLayout>
                  <c:x val="3.3300685602350562E-2"/>
                  <c:y val="-7.0731707317073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CDC-4E57-BF6C-9909F8AA3D97}"/>
                </c:ext>
              </c:extLst>
            </c:dLbl>
            <c:dLbl>
              <c:idx val="7"/>
              <c:layout>
                <c:manualLayout>
                  <c:x val="6.4642507345739467E-2"/>
                  <c:y val="-5.8536585365853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CDC-4E57-BF6C-9909F8AA3D97}"/>
                </c:ext>
              </c:extLst>
            </c:dLbl>
            <c:dLbl>
              <c:idx val="8"/>
              <c:layout>
                <c:manualLayout>
                  <c:x val="6.2683643486777671E-2"/>
                  <c:y val="2.43902439024390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CDC-4E57-BF6C-9909F8AA3D97}"/>
                </c:ext>
              </c:extLst>
            </c:dLbl>
            <c:dLbl>
              <c:idx val="9"/>
              <c:layout>
                <c:manualLayout>
                  <c:x val="6.2683643486777671E-2"/>
                  <c:y val="3.6585365853658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CDC-4E57-BF6C-9909F8AA3D97}"/>
                </c:ext>
              </c:extLst>
            </c:dLbl>
            <c:dLbl>
              <c:idx val="10"/>
              <c:layout>
                <c:manualLayout>
                  <c:x val="1.3712047012732615E-2"/>
                  <c:y val="4.6341463414634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CDC-4E57-BF6C-9909F8AA3D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'np. 50 miast'!$C$24:$C$34</c:f>
              <c:strCache>
                <c:ptCount val="11"/>
                <c:pt idx="0">
                  <c:v>wskażnik samooceny miejsca zamieszkania </c:v>
                </c:pt>
                <c:pt idx="1">
                  <c:v>wskaźnik  deklarowanej aktywności społecznej </c:v>
                </c:pt>
                <c:pt idx="2">
                  <c:v>inne deklarowane aktywności  w lok. srodowisku</c:v>
                </c:pt>
                <c:pt idx="3">
                  <c:v>średnia aktywność mieszkańców w gminie na jej teryt. ( 6 obszarów)</c:v>
                </c:pt>
                <c:pt idx="4">
                  <c:v>więzy rodzinne  i sąsiedzkie </c:v>
                </c:pt>
                <c:pt idx="5">
                  <c:v>relacje z przyjaciólmi i znajomymi </c:v>
                </c:pt>
                <c:pt idx="6">
                  <c:v>aktywność i współpraca mieszkańców</c:v>
                </c:pt>
                <c:pt idx="7">
                  <c:v>lokalny patriotyzm, dziedzictwo historyczne i kulturalne </c:v>
                </c:pt>
                <c:pt idx="8">
                  <c:v>opinie o gminie i jej mieszkańcach </c:v>
                </c:pt>
                <c:pt idx="9">
                  <c:v>opinia o samorządzie lokalnym </c:v>
                </c:pt>
                <c:pt idx="10">
                  <c:v>markowe lokalne wyroby i produkty</c:v>
                </c:pt>
              </c:strCache>
            </c:strRef>
          </c:cat>
          <c:val>
            <c:numRef>
              <c:f>'np. 50 miast'!$D$24:$D$34</c:f>
              <c:numCache>
                <c:formatCode>General</c:formatCode>
                <c:ptCount val="11"/>
                <c:pt idx="0">
                  <c:v>47</c:v>
                </c:pt>
                <c:pt idx="1">
                  <c:v>56</c:v>
                </c:pt>
                <c:pt idx="2">
                  <c:v>64</c:v>
                </c:pt>
                <c:pt idx="3">
                  <c:v>46</c:v>
                </c:pt>
                <c:pt idx="4">
                  <c:v>68</c:v>
                </c:pt>
                <c:pt idx="5">
                  <c:v>58</c:v>
                </c:pt>
                <c:pt idx="6">
                  <c:v>39</c:v>
                </c:pt>
                <c:pt idx="7">
                  <c:v>57</c:v>
                </c:pt>
                <c:pt idx="8">
                  <c:v>36</c:v>
                </c:pt>
                <c:pt idx="9">
                  <c:v>41</c:v>
                </c:pt>
                <c:pt idx="10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CDC-4E57-BF6C-9909F8AA3D97}"/>
            </c:ext>
          </c:extLst>
        </c:ser>
        <c:ser>
          <c:idx val="1"/>
          <c:order val="1"/>
          <c:tx>
            <c:strRef>
              <c:f>'np. 50 miast'!$E$23</c:f>
              <c:strCache>
                <c:ptCount val="1"/>
                <c:pt idx="0">
                  <c:v>MIASTO X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7.835455435847136E-3"/>
                  <c:y val="3.4146341463414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DCDC-4E57-BF6C-9909F8AA3D97}"/>
                </c:ext>
              </c:extLst>
            </c:dLbl>
            <c:dLbl>
              <c:idx val="1"/>
              <c:layout>
                <c:manualLayout>
                  <c:x val="-1.9588638589618022E-3"/>
                  <c:y val="4.878048780487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CDC-4E57-BF6C-9909F8AA3D97}"/>
                </c:ext>
              </c:extLst>
            </c:dLbl>
            <c:dLbl>
              <c:idx val="2"/>
              <c:layout>
                <c:manualLayout>
                  <c:x val="-9.7943192948090115E-3"/>
                  <c:y val="4.3902439024390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DCDC-4E57-BF6C-9909F8AA3D97}"/>
                </c:ext>
              </c:extLst>
            </c:dLbl>
            <c:dLbl>
              <c:idx val="4"/>
              <c:layout>
                <c:manualLayout>
                  <c:x val="-1.3712047012732759E-2"/>
                  <c:y val="-5.1219512195122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DCDC-4E57-BF6C-9909F8AA3D97}"/>
                </c:ext>
              </c:extLst>
            </c:dLbl>
            <c:dLbl>
              <c:idx val="5"/>
              <c:layout>
                <c:manualLayout>
                  <c:x val="-9.7943192948090115E-3"/>
                  <c:y val="-3.4146341463414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DCDC-4E57-BF6C-9909F8AA3D97}"/>
                </c:ext>
              </c:extLst>
            </c:dLbl>
            <c:dLbl>
              <c:idx val="6"/>
              <c:layout>
                <c:manualLayout>
                  <c:x val="1.1753183153770812E-2"/>
                  <c:y val="-4.3902439024390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DCDC-4E57-BF6C-9909F8AA3D97}"/>
                </c:ext>
              </c:extLst>
            </c:dLbl>
            <c:dLbl>
              <c:idx val="8"/>
              <c:layout>
                <c:manualLayout>
                  <c:x val="2.5465230166503428E-2"/>
                  <c:y val="-1.9512195121951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DCDC-4E57-BF6C-9909F8AA3D97}"/>
                </c:ext>
              </c:extLst>
            </c:dLbl>
            <c:dLbl>
              <c:idx val="9"/>
              <c:layout>
                <c:manualLayout>
                  <c:x val="1.5670910871694383E-2"/>
                  <c:y val="9.75609756097551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DCDC-4E57-BF6C-9909F8AA3D97}"/>
                </c:ext>
              </c:extLst>
            </c:dLbl>
            <c:dLbl>
              <c:idx val="10"/>
              <c:layout>
                <c:manualLayout>
                  <c:x val="1.1753183153770812E-2"/>
                  <c:y val="3.4146341463414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DCDC-4E57-BF6C-9909F8AA3D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'np. 50 miast'!$C$24:$C$34</c:f>
              <c:strCache>
                <c:ptCount val="11"/>
                <c:pt idx="0">
                  <c:v>wskażnik samooceny miejsca zamieszkania </c:v>
                </c:pt>
                <c:pt idx="1">
                  <c:v>wskaźnik  deklarowanej aktywności społecznej </c:v>
                </c:pt>
                <c:pt idx="2">
                  <c:v>inne deklarowane aktywności  w lok. srodowisku</c:v>
                </c:pt>
                <c:pt idx="3">
                  <c:v>średnia aktywność mieszkańców w gminie na jej teryt. ( 6 obszarów)</c:v>
                </c:pt>
                <c:pt idx="4">
                  <c:v>więzy rodzinne  i sąsiedzkie </c:v>
                </c:pt>
                <c:pt idx="5">
                  <c:v>relacje z przyjaciólmi i znajomymi </c:v>
                </c:pt>
                <c:pt idx="6">
                  <c:v>aktywność i współpraca mieszkańców</c:v>
                </c:pt>
                <c:pt idx="7">
                  <c:v>lokalny patriotyzm, dziedzictwo historyczne i kulturalne </c:v>
                </c:pt>
                <c:pt idx="8">
                  <c:v>opinie o gminie i jej mieszkańcach </c:v>
                </c:pt>
                <c:pt idx="9">
                  <c:v>opinia o samorządzie lokalnym </c:v>
                </c:pt>
                <c:pt idx="10">
                  <c:v>markowe lokalne wyroby i produkty</c:v>
                </c:pt>
              </c:strCache>
            </c:strRef>
          </c:cat>
          <c:val>
            <c:numRef>
              <c:f>'np. 50 miast'!$E$24:$E$34</c:f>
              <c:numCache>
                <c:formatCode>General</c:formatCode>
                <c:ptCount val="11"/>
                <c:pt idx="0">
                  <c:v>48</c:v>
                </c:pt>
                <c:pt idx="1">
                  <c:v>58</c:v>
                </c:pt>
                <c:pt idx="2">
                  <c:v>65</c:v>
                </c:pt>
                <c:pt idx="3">
                  <c:v>49</c:v>
                </c:pt>
                <c:pt idx="4">
                  <c:v>72</c:v>
                </c:pt>
                <c:pt idx="5">
                  <c:v>64</c:v>
                </c:pt>
                <c:pt idx="6">
                  <c:v>42</c:v>
                </c:pt>
                <c:pt idx="7">
                  <c:v>67</c:v>
                </c:pt>
                <c:pt idx="8">
                  <c:v>42</c:v>
                </c:pt>
                <c:pt idx="9">
                  <c:v>46</c:v>
                </c:pt>
                <c:pt idx="10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DCDC-4E57-BF6C-9909F8AA3D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357633072"/>
        <c:axId val="357615600"/>
      </c:radarChart>
      <c:catAx>
        <c:axId val="357633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57615600"/>
        <c:crosses val="autoZero"/>
        <c:auto val="1"/>
        <c:lblAlgn val="ctr"/>
        <c:lblOffset val="100"/>
        <c:noMultiLvlLbl val="0"/>
      </c:catAx>
      <c:valAx>
        <c:axId val="35761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5763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8801407087164377"/>
          <c:y val="0.95223188843852125"/>
          <c:w val="0.42815828236945408"/>
          <c:h val="4.70626080276550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1.5434368449026672E-2"/>
          <c:y val="4.146847375608863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26992747256736843"/>
          <c:y val="4.0115389097700009E-2"/>
          <c:w val="0.42900038549787572"/>
          <c:h val="0.85751530573213341"/>
        </c:manualLayout>
      </c:layout>
      <c:radarChart>
        <c:radarStyle val="marker"/>
        <c:varyColors val="0"/>
        <c:ser>
          <c:idx val="0"/>
          <c:order val="0"/>
          <c:tx>
            <c:strRef>
              <c:f>Arkusz1!$C$98</c:f>
              <c:strCache>
                <c:ptCount val="1"/>
                <c:pt idx="0">
                  <c:v>S.C.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Arkusz1!$B$99:$B$122</c:f>
              <c:strCache>
                <c:ptCount val="24"/>
                <c:pt idx="0">
                  <c:v>Wysokość zarobków i płac</c:v>
                </c:pt>
                <c:pt idx="1">
                  <c:v>Oferty pracy, rynek pracy</c:v>
                </c:pt>
                <c:pt idx="2">
                  <c:v>Możliwości kontynuowania nauki, kształcenia się</c:v>
                </c:pt>
                <c:pt idx="3">
                  <c:v>Warunki do otwarcia i prowadzenia własnej firmy</c:v>
                </c:pt>
                <c:pt idx="4">
                  <c:v>Komunikacja i transport zbiorowy</c:v>
                </c:pt>
                <c:pt idx="5">
                  <c:v>Oferta handlowa i usług rynkowych dla mieszkańców i firm</c:v>
                </c:pt>
                <c:pt idx="6">
                  <c:v>Oferta i infrastruktura kulturalna i rozrywkowa</c:v>
                </c:pt>
                <c:pt idx="7">
                  <c:v>Oferta usług społecznych (zdrowotnych, opiekuńczych edukacyjnych)</c:v>
                </c:pt>
                <c:pt idx="8">
                  <c:v>Dostępność i ceny mieszkań</c:v>
                </c:pt>
                <c:pt idx="9">
                  <c:v>Działania i osiągnięcia samorządów lokalnych</c:v>
                </c:pt>
                <c:pt idx="10">
                  <c:v>Skomunikowanie z większymi miastami</c:v>
                </c:pt>
                <c:pt idx="11">
                  <c:v>Oferta i infrastruktura sportowa i rekreacyjna</c:v>
                </c:pt>
                <c:pt idx="12">
                  <c:v>Opinia o gminie/miejscowości i jej mieszkańcach</c:v>
                </c:pt>
                <c:pt idx="13">
                  <c:v>Skomunikowanie z sąsiednimi miejscowościami</c:v>
                </c:pt>
                <c:pt idx="14">
                  <c:v>Jakość i zakres usługi komunalnych (np. woda, gaz, parkingi, śmieci)</c:v>
                </c:pt>
                <c:pt idx="15">
                  <c:v>To z czego gmina jest znana, lokalne produkty, kultura, wyroby, usługi</c:v>
                </c:pt>
                <c:pt idx="16">
                  <c:v>Warunki do prowadzenia własnego gospodarstwa rolnego</c:v>
                </c:pt>
                <c:pt idx="17">
                  <c:v>Atrakcyjność turystyczna: przyrodnicza i kulturowa, zabytki</c:v>
                </c:pt>
                <c:pt idx="18">
                  <c:v>Estetyka otoczenia i jakość przestrzeni publicznych</c:v>
                </c:pt>
                <c:pt idx="19">
                  <c:v>Sentyment, lokalny patriotyzm, historia</c:v>
                </c:pt>
                <c:pt idx="20">
                  <c:v>Jakość i czystość środowiska naturalnego (powietrza, wody, zieleni)</c:v>
                </c:pt>
                <c:pt idx="21">
                  <c:v>Bezpieczeństwo</c:v>
                </c:pt>
                <c:pt idx="22">
                  <c:v>Relacje z przyjaciółmi, znajomymi</c:v>
                </c:pt>
                <c:pt idx="23">
                  <c:v>Więzi rodzinne</c:v>
                </c:pt>
              </c:strCache>
            </c:strRef>
          </c:cat>
          <c:val>
            <c:numRef>
              <c:f>Arkusz1!$C$99:$C$122</c:f>
              <c:numCache>
                <c:formatCode>General</c:formatCode>
                <c:ptCount val="24"/>
                <c:pt idx="0">
                  <c:v>-69</c:v>
                </c:pt>
                <c:pt idx="1">
                  <c:v>-59</c:v>
                </c:pt>
                <c:pt idx="2">
                  <c:v>-47.8</c:v>
                </c:pt>
                <c:pt idx="3">
                  <c:v>-33.9</c:v>
                </c:pt>
                <c:pt idx="4">
                  <c:v>-41.3</c:v>
                </c:pt>
                <c:pt idx="5">
                  <c:v>-24.2</c:v>
                </c:pt>
                <c:pt idx="6">
                  <c:v>-21.799999999999997</c:v>
                </c:pt>
                <c:pt idx="7">
                  <c:v>-26.200000000000003</c:v>
                </c:pt>
                <c:pt idx="8">
                  <c:v>-11.200000000000003</c:v>
                </c:pt>
                <c:pt idx="9">
                  <c:v>-6.5</c:v>
                </c:pt>
                <c:pt idx="10">
                  <c:v>-11.199999999999996</c:v>
                </c:pt>
                <c:pt idx="11">
                  <c:v>1.5</c:v>
                </c:pt>
                <c:pt idx="12">
                  <c:v>4.6999999999999993</c:v>
                </c:pt>
                <c:pt idx="13">
                  <c:v>3.5</c:v>
                </c:pt>
                <c:pt idx="14">
                  <c:v>18.600000000000001</c:v>
                </c:pt>
                <c:pt idx="15">
                  <c:v>15.399999999999999</c:v>
                </c:pt>
                <c:pt idx="16">
                  <c:v>23.299999999999997</c:v>
                </c:pt>
                <c:pt idx="17">
                  <c:v>32.5</c:v>
                </c:pt>
                <c:pt idx="18">
                  <c:v>28.6</c:v>
                </c:pt>
                <c:pt idx="19">
                  <c:v>36</c:v>
                </c:pt>
                <c:pt idx="20">
                  <c:v>50.7</c:v>
                </c:pt>
                <c:pt idx="21">
                  <c:v>40.700000000000003</c:v>
                </c:pt>
                <c:pt idx="22">
                  <c:v>63.4</c:v>
                </c:pt>
                <c:pt idx="23">
                  <c:v>69.800000000000011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34-440A-ACBB-27CB8CA207E8}"/>
            </c:ext>
          </c:extLst>
        </c:ser>
        <c:ser>
          <c:idx val="1"/>
          <c:order val="1"/>
          <c:tx>
            <c:strRef>
              <c:f>Arkusz1!$D$98</c:f>
              <c:strCache>
                <c:ptCount val="1"/>
                <c:pt idx="0">
                  <c:v>PSz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2.3848824741183917E-2"/>
                  <c:y val="3.110135531706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34-440A-ACBB-27CB8CA207E8}"/>
                </c:ext>
              </c:extLst>
            </c:dLbl>
            <c:dLbl>
              <c:idx val="5"/>
              <c:layout>
                <c:manualLayout>
                  <c:x val="-2.4984483062192756E-2"/>
                  <c:y val="2.2807660565848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34-440A-ACBB-27CB8CA207E8}"/>
                </c:ext>
              </c:extLst>
            </c:dLbl>
            <c:dLbl>
              <c:idx val="6"/>
              <c:layout>
                <c:manualLayout>
                  <c:x val="-3.4069749630262734E-2"/>
                  <c:y val="8.29369475121772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34-440A-ACBB-27CB8CA207E8}"/>
                </c:ext>
              </c:extLst>
            </c:dLbl>
            <c:dLbl>
              <c:idx val="7"/>
              <c:layout>
                <c:manualLayout>
                  <c:x val="-6.9275157581534311E-2"/>
                  <c:y val="-2.6954507941457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34-440A-ACBB-27CB8CA207E8}"/>
                </c:ext>
              </c:extLst>
            </c:dLbl>
            <c:dLbl>
              <c:idx val="8"/>
              <c:layout>
                <c:manualLayout>
                  <c:x val="-2.2713166420175242E-2"/>
                  <c:y val="-2.9027931629262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34-440A-ACBB-27CB8CA207E8}"/>
                </c:ext>
              </c:extLst>
            </c:dLbl>
            <c:dLbl>
              <c:idx val="9"/>
              <c:layout>
                <c:manualLayout>
                  <c:x val="-1.5899216494122695E-2"/>
                  <c:y val="-3.1101355317066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34-440A-ACBB-27CB8CA207E8}"/>
                </c:ext>
              </c:extLst>
            </c:dLbl>
            <c:dLbl>
              <c:idx val="10"/>
              <c:layout>
                <c:manualLayout>
                  <c:x val="-4.0883699556315364E-2"/>
                  <c:y val="-8.9157218575590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34-440A-ACBB-27CB8CA207E8}"/>
                </c:ext>
              </c:extLst>
            </c:dLbl>
            <c:dLbl>
              <c:idx val="11"/>
              <c:layout>
                <c:manualLayout>
                  <c:x val="-8.3280648142154965E-17"/>
                  <c:y val="-6.1290850736312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34-440A-ACBB-27CB8CA207E8}"/>
                </c:ext>
              </c:extLst>
            </c:dLbl>
            <c:dLbl>
              <c:idx val="12"/>
              <c:layout>
                <c:manualLayout>
                  <c:x val="4.5426332840350315E-3"/>
                  <c:y val="-0.107818031765830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34-440A-ACBB-27CB8CA207E8}"/>
                </c:ext>
              </c:extLst>
            </c:dLbl>
            <c:dLbl>
              <c:idx val="13"/>
              <c:layout>
                <c:manualLayout>
                  <c:x val="2.15775080991664E-2"/>
                  <c:y val="-0.111964879141439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634-440A-ACBB-27CB8CA207E8}"/>
                </c:ext>
              </c:extLst>
            </c:dLbl>
            <c:dLbl>
              <c:idx val="14"/>
              <c:layout>
                <c:manualLayout>
                  <c:x val="3.5205407951271493E-2"/>
                  <c:y val="-0.10367118439022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634-440A-ACBB-27CB8CA207E8}"/>
                </c:ext>
              </c:extLst>
            </c:dLbl>
            <c:dLbl>
              <c:idx val="15"/>
              <c:layout>
                <c:manualLayout>
                  <c:x val="4.3155016198332716E-2"/>
                  <c:y val="-6.8422981697546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634-440A-ACBB-27CB8CA207E8}"/>
                </c:ext>
              </c:extLst>
            </c:dLbl>
            <c:dLbl>
              <c:idx val="16"/>
              <c:layout>
                <c:manualLayout>
                  <c:x val="5.4511599408420382E-2"/>
                  <c:y val="-6.8422981697546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634-440A-ACBB-27CB8CA207E8}"/>
                </c:ext>
              </c:extLst>
            </c:dLbl>
            <c:dLbl>
              <c:idx val="17"/>
              <c:layout>
                <c:manualLayout>
                  <c:x val="2.612014138320139E-2"/>
                  <c:y val="-1.6587389502435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634-440A-ACBB-27CB8CA207E8}"/>
                </c:ext>
              </c:extLst>
            </c:dLbl>
            <c:dLbl>
              <c:idx val="18"/>
              <c:layout>
                <c:manualLayout>
                  <c:x val="2.8391458025218905E-2"/>
                  <c:y val="-2.07342368780443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634-440A-ACBB-27CB8CA207E8}"/>
                </c:ext>
              </c:extLst>
            </c:dLbl>
            <c:dLbl>
              <c:idx val="19"/>
              <c:layout>
                <c:manualLayout>
                  <c:x val="4.5426332840350317E-2"/>
                  <c:y val="8.29369475121772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634-440A-ACBB-27CB8CA207E8}"/>
                </c:ext>
              </c:extLst>
            </c:dLbl>
            <c:dLbl>
              <c:idx val="20"/>
              <c:layout>
                <c:manualLayout>
                  <c:x val="2.2713166420175117E-2"/>
                  <c:y val="2.9027931629262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634-440A-ACBB-27CB8CA207E8}"/>
                </c:ext>
              </c:extLst>
            </c:dLbl>
            <c:dLbl>
              <c:idx val="21"/>
              <c:layout>
                <c:manualLayout>
                  <c:x val="5.2240282766402822E-2"/>
                  <c:y val="5.8055863258524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634-440A-ACBB-27CB8CA207E8}"/>
                </c:ext>
              </c:extLst>
            </c:dLbl>
            <c:dLbl>
              <c:idx val="22"/>
              <c:layout>
                <c:manualLayout>
                  <c:x val="3.5205407951271493E-2"/>
                  <c:y val="9.3071291858844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634-440A-ACBB-27CB8CA207E8}"/>
                </c:ext>
              </c:extLst>
            </c:dLbl>
            <c:dLbl>
              <c:idx val="23"/>
              <c:layout>
                <c:manualLayout>
                  <c:x val="2.2713166420175158E-2"/>
                  <c:y val="7.2641008280073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634-440A-ACBB-27CB8CA207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Arkusz1!$B$99:$B$122</c:f>
              <c:strCache>
                <c:ptCount val="24"/>
                <c:pt idx="0">
                  <c:v>Wysokość zarobków i płac</c:v>
                </c:pt>
                <c:pt idx="1">
                  <c:v>Oferty pracy, rynek pracy</c:v>
                </c:pt>
                <c:pt idx="2">
                  <c:v>Możliwości kontynuowania nauki, kształcenia się</c:v>
                </c:pt>
                <c:pt idx="3">
                  <c:v>Warunki do otwarcia i prowadzenia własnej firmy</c:v>
                </c:pt>
                <c:pt idx="4">
                  <c:v>Komunikacja i transport zbiorowy</c:v>
                </c:pt>
                <c:pt idx="5">
                  <c:v>Oferta handlowa i usług rynkowych dla mieszkańców i firm</c:v>
                </c:pt>
                <c:pt idx="6">
                  <c:v>Oferta i infrastruktura kulturalna i rozrywkowa</c:v>
                </c:pt>
                <c:pt idx="7">
                  <c:v>Oferta usług społecznych (zdrowotnych, opiekuńczych edukacyjnych)</c:v>
                </c:pt>
                <c:pt idx="8">
                  <c:v>Dostępność i ceny mieszkań</c:v>
                </c:pt>
                <c:pt idx="9">
                  <c:v>Działania i osiągnięcia samorządów lokalnych</c:v>
                </c:pt>
                <c:pt idx="10">
                  <c:v>Skomunikowanie z większymi miastami</c:v>
                </c:pt>
                <c:pt idx="11">
                  <c:v>Oferta i infrastruktura sportowa i rekreacyjna</c:v>
                </c:pt>
                <c:pt idx="12">
                  <c:v>Opinia o gminie/miejscowości i jej mieszkańcach</c:v>
                </c:pt>
                <c:pt idx="13">
                  <c:v>Skomunikowanie z sąsiednimi miejscowościami</c:v>
                </c:pt>
                <c:pt idx="14">
                  <c:v>Jakość i zakres usługi komunalnych (np. woda, gaz, parkingi, śmieci)</c:v>
                </c:pt>
                <c:pt idx="15">
                  <c:v>To z czego gmina jest znana, lokalne produkty, kultura, wyroby, usługi</c:v>
                </c:pt>
                <c:pt idx="16">
                  <c:v>Warunki do prowadzenia własnego gospodarstwa rolnego</c:v>
                </c:pt>
                <c:pt idx="17">
                  <c:v>Atrakcyjność turystyczna: przyrodnicza i kulturowa, zabytki</c:v>
                </c:pt>
                <c:pt idx="18">
                  <c:v>Estetyka otoczenia i jakość przestrzeni publicznych</c:v>
                </c:pt>
                <c:pt idx="19">
                  <c:v>Sentyment, lokalny patriotyzm, historia</c:v>
                </c:pt>
                <c:pt idx="20">
                  <c:v>Jakość i czystość środowiska naturalnego (powietrza, wody, zieleni)</c:v>
                </c:pt>
                <c:pt idx="21">
                  <c:v>Bezpieczeństwo</c:v>
                </c:pt>
                <c:pt idx="22">
                  <c:v>Relacje z przyjaciółmi, znajomymi</c:v>
                </c:pt>
                <c:pt idx="23">
                  <c:v>Więzi rodzinne</c:v>
                </c:pt>
              </c:strCache>
            </c:strRef>
          </c:cat>
          <c:val>
            <c:numRef>
              <c:f>Arkusz1!$D$99:$D$122</c:f>
              <c:numCache>
                <c:formatCode>General</c:formatCode>
                <c:ptCount val="24"/>
                <c:pt idx="0">
                  <c:v>-62.599999999999994</c:v>
                </c:pt>
                <c:pt idx="1">
                  <c:v>-55.000000000000007</c:v>
                </c:pt>
                <c:pt idx="2">
                  <c:v>-44.300000000000004</c:v>
                </c:pt>
                <c:pt idx="3">
                  <c:v>-26.099999999999998</c:v>
                </c:pt>
                <c:pt idx="4">
                  <c:v>9.3999999999999986</c:v>
                </c:pt>
                <c:pt idx="5">
                  <c:v>-24.6</c:v>
                </c:pt>
                <c:pt idx="6">
                  <c:v>-16.999999999999996</c:v>
                </c:pt>
                <c:pt idx="7">
                  <c:v>-30.099999999999998</c:v>
                </c:pt>
                <c:pt idx="8">
                  <c:v>-13.100000000000001</c:v>
                </c:pt>
                <c:pt idx="9">
                  <c:v>-10.899999999999999</c:v>
                </c:pt>
                <c:pt idx="10">
                  <c:v>-18.199999999999996</c:v>
                </c:pt>
                <c:pt idx="11">
                  <c:v>21.499999999999996</c:v>
                </c:pt>
                <c:pt idx="12">
                  <c:v>2.1000000000000014</c:v>
                </c:pt>
                <c:pt idx="13">
                  <c:v>-0.30000000000000426</c:v>
                </c:pt>
                <c:pt idx="14">
                  <c:v>7</c:v>
                </c:pt>
                <c:pt idx="15">
                  <c:v>10.699999999999996</c:v>
                </c:pt>
                <c:pt idx="16">
                  <c:v>7.5999999999999979</c:v>
                </c:pt>
                <c:pt idx="17">
                  <c:v>31</c:v>
                </c:pt>
                <c:pt idx="18">
                  <c:v>36.5</c:v>
                </c:pt>
                <c:pt idx="19">
                  <c:v>26.8</c:v>
                </c:pt>
                <c:pt idx="20">
                  <c:v>7.2999999999999972</c:v>
                </c:pt>
                <c:pt idx="21">
                  <c:v>34.699999999999996</c:v>
                </c:pt>
                <c:pt idx="22">
                  <c:v>58</c:v>
                </c:pt>
                <c:pt idx="23">
                  <c:v>59.199999999999996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B634-440A-ACBB-27CB8CA207E8}"/>
            </c:ext>
          </c:extLst>
        </c:ser>
        <c:ser>
          <c:idx val="2"/>
          <c:order val="2"/>
          <c:tx>
            <c:strRef>
              <c:f>Arkusz1!$E$98</c:f>
              <c:strCache>
                <c:ptCount val="1"/>
                <c:pt idx="0">
                  <c:v>sr. 38 OP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Arkusz1!$B$99:$B$122</c:f>
              <c:strCache>
                <c:ptCount val="24"/>
                <c:pt idx="0">
                  <c:v>Wysokość zarobków i płac</c:v>
                </c:pt>
                <c:pt idx="1">
                  <c:v>Oferty pracy, rynek pracy</c:v>
                </c:pt>
                <c:pt idx="2">
                  <c:v>Możliwości kontynuowania nauki, kształcenia się</c:v>
                </c:pt>
                <c:pt idx="3">
                  <c:v>Warunki do otwarcia i prowadzenia własnej firmy</c:v>
                </c:pt>
                <c:pt idx="4">
                  <c:v>Komunikacja i transport zbiorowy</c:v>
                </c:pt>
                <c:pt idx="5">
                  <c:v>Oferta handlowa i usług rynkowych dla mieszkańców i firm</c:v>
                </c:pt>
                <c:pt idx="6">
                  <c:v>Oferta i infrastruktura kulturalna i rozrywkowa</c:v>
                </c:pt>
                <c:pt idx="7">
                  <c:v>Oferta usług społecznych (zdrowotnych, opiekuńczych edukacyjnych)</c:v>
                </c:pt>
                <c:pt idx="8">
                  <c:v>Dostępność i ceny mieszkań</c:v>
                </c:pt>
                <c:pt idx="9">
                  <c:v>Działania i osiągnięcia samorządów lokalnych</c:v>
                </c:pt>
                <c:pt idx="10">
                  <c:v>Skomunikowanie z większymi miastami</c:v>
                </c:pt>
                <c:pt idx="11">
                  <c:v>Oferta i infrastruktura sportowa i rekreacyjna</c:v>
                </c:pt>
                <c:pt idx="12">
                  <c:v>Opinia o gminie/miejscowości i jej mieszkańcach</c:v>
                </c:pt>
                <c:pt idx="13">
                  <c:v>Skomunikowanie z sąsiednimi miejscowościami</c:v>
                </c:pt>
                <c:pt idx="14">
                  <c:v>Jakość i zakres usługi komunalnych (np. woda, gaz, parkingi, śmieci)</c:v>
                </c:pt>
                <c:pt idx="15">
                  <c:v>To z czego gmina jest znana, lokalne produkty, kultura, wyroby, usługi</c:v>
                </c:pt>
                <c:pt idx="16">
                  <c:v>Warunki do prowadzenia własnego gospodarstwa rolnego</c:v>
                </c:pt>
                <c:pt idx="17">
                  <c:v>Atrakcyjność turystyczna: przyrodnicza i kulturowa, zabytki</c:v>
                </c:pt>
                <c:pt idx="18">
                  <c:v>Estetyka otoczenia i jakość przestrzeni publicznych</c:v>
                </c:pt>
                <c:pt idx="19">
                  <c:v>Sentyment, lokalny patriotyzm, historia</c:v>
                </c:pt>
                <c:pt idx="20">
                  <c:v>Jakość i czystość środowiska naturalnego (powietrza, wody, zieleni)</c:v>
                </c:pt>
                <c:pt idx="21">
                  <c:v>Bezpieczeństwo</c:v>
                </c:pt>
                <c:pt idx="22">
                  <c:v>Relacje z przyjaciółmi, znajomymi</c:v>
                </c:pt>
                <c:pt idx="23">
                  <c:v>Więzi rodzinne</c:v>
                </c:pt>
              </c:strCache>
            </c:strRef>
          </c:cat>
          <c:val>
            <c:numRef>
              <c:f>Arkusz1!$E$99:$E$122</c:f>
              <c:numCache>
                <c:formatCode>0.0</c:formatCode>
                <c:ptCount val="24"/>
                <c:pt idx="0">
                  <c:v>-61.108430412904113</c:v>
                </c:pt>
                <c:pt idx="1">
                  <c:v>-52.533259805611074</c:v>
                </c:pt>
                <c:pt idx="2">
                  <c:v>-40.297787275108568</c:v>
                </c:pt>
                <c:pt idx="3">
                  <c:v>-26.911146343144686</c:v>
                </c:pt>
                <c:pt idx="4">
                  <c:v>-26.449300337767973</c:v>
                </c:pt>
                <c:pt idx="5">
                  <c:v>-21.651616461018818</c:v>
                </c:pt>
                <c:pt idx="6">
                  <c:v>-21.610257117253738</c:v>
                </c:pt>
                <c:pt idx="7">
                  <c:v>-21.410353622389188</c:v>
                </c:pt>
                <c:pt idx="8">
                  <c:v>-13.152271317295099</c:v>
                </c:pt>
                <c:pt idx="9">
                  <c:v>-12.304404770110983</c:v>
                </c:pt>
                <c:pt idx="10">
                  <c:v>-9.3127455711036085</c:v>
                </c:pt>
                <c:pt idx="11">
                  <c:v>1.8680636933893935</c:v>
                </c:pt>
                <c:pt idx="12">
                  <c:v>8.3821603363893331</c:v>
                </c:pt>
                <c:pt idx="13">
                  <c:v>9.6642999931067735</c:v>
                </c:pt>
                <c:pt idx="14">
                  <c:v>9.7814848004411701</c:v>
                </c:pt>
                <c:pt idx="15">
                  <c:v>21.589577445371198</c:v>
                </c:pt>
                <c:pt idx="16">
                  <c:v>24.118095502113796</c:v>
                </c:pt>
                <c:pt idx="17">
                  <c:v>25.09822844144206</c:v>
                </c:pt>
                <c:pt idx="18">
                  <c:v>27.903770593506579</c:v>
                </c:pt>
                <c:pt idx="19">
                  <c:v>39.560212311297995</c:v>
                </c:pt>
                <c:pt idx="20">
                  <c:v>40.208175363617563</c:v>
                </c:pt>
                <c:pt idx="21">
                  <c:v>42.179637416419666</c:v>
                </c:pt>
                <c:pt idx="22">
                  <c:v>61.253188116081894</c:v>
                </c:pt>
                <c:pt idx="23">
                  <c:v>67.043496243192948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634-440A-ACBB-27CB8CA207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9509519"/>
        <c:axId val="509502031"/>
      </c:radarChart>
      <c:catAx>
        <c:axId val="509509519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09502031"/>
        <c:crosses val="autoZero"/>
        <c:auto val="1"/>
        <c:lblAlgn val="ctr"/>
        <c:lblOffset val="100"/>
        <c:noMultiLvlLbl val="0"/>
      </c:catAx>
      <c:valAx>
        <c:axId val="50950203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>
              <a:outerShdw blurRad="368300" dir="5400000" sx="51000" sy="51000" algn="ctr" rotWithShape="0">
                <a:srgbClr val="000000">
                  <a:alpha val="43137"/>
                </a:srgbClr>
              </a:outerShdw>
            </a:effectLst>
          </c:spPr>
        </c:majorGridlines>
        <c:numFmt formatCode="General" sourceLinked="1"/>
        <c:majorTickMark val="cross"/>
        <c:minorTickMark val="in"/>
        <c:tickLblPos val="nextTo"/>
        <c:spPr>
          <a:noFill/>
          <a:ln w="9525" cap="sq">
            <a:solidFill>
              <a:schemeClr val="tx1"/>
            </a:solidFill>
            <a:prstDash val="solid"/>
            <a:headEnd type="triangl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1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09509519"/>
        <c:crosses val="autoZero"/>
        <c:crossBetween val="between"/>
        <c:majorUnit val="10"/>
        <c:minorUnit val="5"/>
      </c:valAx>
      <c:spPr>
        <a:noFill/>
        <a:ln>
          <a:noFill/>
        </a:ln>
        <a:effectLst>
          <a:glow rad="127000">
            <a:schemeClr val="accent1">
              <a:alpha val="88000"/>
            </a:schemeClr>
          </a:glow>
        </a:effectLst>
      </c:spPr>
    </c:plotArea>
    <c:legend>
      <c:legendPos val="r"/>
      <c:layout>
        <c:manualLayout>
          <c:xMode val="edge"/>
          <c:yMode val="edge"/>
          <c:x val="9.8539813617821593E-3"/>
          <c:y val="8.7981734280141949E-4"/>
          <c:w val="0.11080879887286355"/>
          <c:h val="0.131922316814241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365923134476444"/>
          <c:y val="1.1841252639458373E-2"/>
          <c:w val="0.53634076865523561"/>
          <c:h val="0.916296351123375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pyt.13!$L$4</c:f>
              <c:strCache>
                <c:ptCount val="1"/>
                <c:pt idx="0">
                  <c:v>dolnośląskie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pyt.13!$K$5:$K$10</c:f>
              <c:strCache>
                <c:ptCount val="6"/>
                <c:pt idx="0">
                  <c:v>determinacja, czas poświęcony na szukanie pracy</c:v>
                </c:pt>
                <c:pt idx="1">
                  <c:v>dobre wykształcenie</c:v>
                </c:pt>
                <c:pt idx="2">
                  <c:v>inteligencja, spryt</c:v>
                </c:pt>
                <c:pt idx="3">
                  <c:v>doświadczenie zawodowe</c:v>
                </c:pt>
                <c:pt idx="4">
                  <c:v>przypadek, szczęście</c:v>
                </c:pt>
                <c:pt idx="5">
                  <c:v>powiązania rodzinne, znajomości</c:v>
                </c:pt>
              </c:strCache>
            </c:strRef>
          </c:cat>
          <c:val>
            <c:numRef>
              <c:f>pyt.13!$L$5:$L$10</c:f>
            </c:numRef>
          </c:val>
          <c:extLst>
            <c:ext xmlns:c16="http://schemas.microsoft.com/office/drawing/2014/chart" uri="{C3380CC4-5D6E-409C-BE32-E72D297353CC}">
              <c16:uniqueId val="{00000000-EE29-4D7A-865E-49D1F15F4156}"/>
            </c:ext>
          </c:extLst>
        </c:ser>
        <c:ser>
          <c:idx val="1"/>
          <c:order val="1"/>
          <c:tx>
            <c:strRef>
              <c:f>pyt.13!$M$4</c:f>
              <c:strCache>
                <c:ptCount val="1"/>
                <c:pt idx="0">
                  <c:v>kujawsko-pomorskie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pyt.13!$K$5:$K$10</c:f>
              <c:strCache>
                <c:ptCount val="6"/>
                <c:pt idx="0">
                  <c:v>determinacja, czas poświęcony na szukanie pracy</c:v>
                </c:pt>
                <c:pt idx="1">
                  <c:v>dobre wykształcenie</c:v>
                </c:pt>
                <c:pt idx="2">
                  <c:v>inteligencja, spryt</c:v>
                </c:pt>
                <c:pt idx="3">
                  <c:v>doświadczenie zawodowe</c:v>
                </c:pt>
                <c:pt idx="4">
                  <c:v>przypadek, szczęście</c:v>
                </c:pt>
                <c:pt idx="5">
                  <c:v>powiązania rodzinne, znajomości</c:v>
                </c:pt>
              </c:strCache>
            </c:strRef>
          </c:cat>
          <c:val>
            <c:numRef>
              <c:f>pyt.13!$M$5:$M$10</c:f>
            </c:numRef>
          </c:val>
          <c:extLst>
            <c:ext xmlns:c16="http://schemas.microsoft.com/office/drawing/2014/chart" uri="{C3380CC4-5D6E-409C-BE32-E72D297353CC}">
              <c16:uniqueId val="{00000001-EE29-4D7A-865E-49D1F15F4156}"/>
            </c:ext>
          </c:extLst>
        </c:ser>
        <c:ser>
          <c:idx val="2"/>
          <c:order val="2"/>
          <c:tx>
            <c:strRef>
              <c:f>pyt.13!$N$4</c:f>
              <c:strCache>
                <c:ptCount val="1"/>
                <c:pt idx="0">
                  <c:v>lubelskie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pyt.13!$K$5:$K$10</c:f>
              <c:strCache>
                <c:ptCount val="6"/>
                <c:pt idx="0">
                  <c:v>determinacja, czas poświęcony na szukanie pracy</c:v>
                </c:pt>
                <c:pt idx="1">
                  <c:v>dobre wykształcenie</c:v>
                </c:pt>
                <c:pt idx="2">
                  <c:v>inteligencja, spryt</c:v>
                </c:pt>
                <c:pt idx="3">
                  <c:v>doświadczenie zawodowe</c:v>
                </c:pt>
                <c:pt idx="4">
                  <c:v>przypadek, szczęście</c:v>
                </c:pt>
                <c:pt idx="5">
                  <c:v>powiązania rodzinne, znajomości</c:v>
                </c:pt>
              </c:strCache>
            </c:strRef>
          </c:cat>
          <c:val>
            <c:numRef>
              <c:f>pyt.13!$N$5:$N$10</c:f>
            </c:numRef>
          </c:val>
          <c:extLst>
            <c:ext xmlns:c16="http://schemas.microsoft.com/office/drawing/2014/chart" uri="{C3380CC4-5D6E-409C-BE32-E72D297353CC}">
              <c16:uniqueId val="{00000002-EE29-4D7A-865E-49D1F15F4156}"/>
            </c:ext>
          </c:extLst>
        </c:ser>
        <c:ser>
          <c:idx val="3"/>
          <c:order val="3"/>
          <c:tx>
            <c:strRef>
              <c:f>pyt.13!$O$4</c:f>
              <c:strCache>
                <c:ptCount val="1"/>
                <c:pt idx="0">
                  <c:v>łódzkie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pyt.13!$K$5:$K$10</c:f>
              <c:strCache>
                <c:ptCount val="6"/>
                <c:pt idx="0">
                  <c:v>determinacja, czas poświęcony na szukanie pracy</c:v>
                </c:pt>
                <c:pt idx="1">
                  <c:v>dobre wykształcenie</c:v>
                </c:pt>
                <c:pt idx="2">
                  <c:v>inteligencja, spryt</c:v>
                </c:pt>
                <c:pt idx="3">
                  <c:v>doświadczenie zawodowe</c:v>
                </c:pt>
                <c:pt idx="4">
                  <c:v>przypadek, szczęście</c:v>
                </c:pt>
                <c:pt idx="5">
                  <c:v>powiązania rodzinne, znajomości</c:v>
                </c:pt>
              </c:strCache>
            </c:strRef>
          </c:cat>
          <c:val>
            <c:numRef>
              <c:f>pyt.13!$O$5:$O$10</c:f>
            </c:numRef>
          </c:val>
          <c:extLst>
            <c:ext xmlns:c16="http://schemas.microsoft.com/office/drawing/2014/chart" uri="{C3380CC4-5D6E-409C-BE32-E72D297353CC}">
              <c16:uniqueId val="{00000003-EE29-4D7A-865E-49D1F15F4156}"/>
            </c:ext>
          </c:extLst>
        </c:ser>
        <c:ser>
          <c:idx val="4"/>
          <c:order val="4"/>
          <c:tx>
            <c:strRef>
              <c:f>pyt.13!$P$4</c:f>
              <c:strCache>
                <c:ptCount val="1"/>
                <c:pt idx="0">
                  <c:v>mazowieckie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pyt.13!$K$5:$K$10</c:f>
              <c:strCache>
                <c:ptCount val="6"/>
                <c:pt idx="0">
                  <c:v>determinacja, czas poświęcony na szukanie pracy</c:v>
                </c:pt>
                <c:pt idx="1">
                  <c:v>dobre wykształcenie</c:v>
                </c:pt>
                <c:pt idx="2">
                  <c:v>inteligencja, spryt</c:v>
                </c:pt>
                <c:pt idx="3">
                  <c:v>doświadczenie zawodowe</c:v>
                </c:pt>
                <c:pt idx="4">
                  <c:v>przypadek, szczęście</c:v>
                </c:pt>
                <c:pt idx="5">
                  <c:v>powiązania rodzinne, znajomości</c:v>
                </c:pt>
              </c:strCache>
            </c:strRef>
          </c:cat>
          <c:val>
            <c:numRef>
              <c:f>pyt.13!$P$5:$P$10</c:f>
            </c:numRef>
          </c:val>
          <c:extLst>
            <c:ext xmlns:c16="http://schemas.microsoft.com/office/drawing/2014/chart" uri="{C3380CC4-5D6E-409C-BE32-E72D297353CC}">
              <c16:uniqueId val="{00000004-EE29-4D7A-865E-49D1F15F4156}"/>
            </c:ext>
          </c:extLst>
        </c:ser>
        <c:ser>
          <c:idx val="5"/>
          <c:order val="5"/>
          <c:tx>
            <c:strRef>
              <c:f>pyt.13!$Q$4</c:f>
              <c:strCache>
                <c:ptCount val="1"/>
                <c:pt idx="0">
                  <c:v>opolskie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pyt.13!$K$5:$K$10</c:f>
              <c:strCache>
                <c:ptCount val="6"/>
                <c:pt idx="0">
                  <c:v>determinacja, czas poświęcony na szukanie pracy</c:v>
                </c:pt>
                <c:pt idx="1">
                  <c:v>dobre wykształcenie</c:v>
                </c:pt>
                <c:pt idx="2">
                  <c:v>inteligencja, spryt</c:v>
                </c:pt>
                <c:pt idx="3">
                  <c:v>doświadczenie zawodowe</c:v>
                </c:pt>
                <c:pt idx="4">
                  <c:v>przypadek, szczęście</c:v>
                </c:pt>
                <c:pt idx="5">
                  <c:v>powiązania rodzinne, znajomości</c:v>
                </c:pt>
              </c:strCache>
            </c:strRef>
          </c:cat>
          <c:val>
            <c:numRef>
              <c:f>pyt.13!$Q$5:$Q$10</c:f>
            </c:numRef>
          </c:val>
          <c:extLst>
            <c:ext xmlns:c16="http://schemas.microsoft.com/office/drawing/2014/chart" uri="{C3380CC4-5D6E-409C-BE32-E72D297353CC}">
              <c16:uniqueId val="{00000005-EE29-4D7A-865E-49D1F15F4156}"/>
            </c:ext>
          </c:extLst>
        </c:ser>
        <c:ser>
          <c:idx val="6"/>
          <c:order val="6"/>
          <c:tx>
            <c:strRef>
              <c:f>pyt.13!$R$4</c:f>
              <c:strCache>
                <c:ptCount val="1"/>
                <c:pt idx="0">
                  <c:v>podkarpackie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pyt.13!$K$5:$K$10</c:f>
              <c:strCache>
                <c:ptCount val="6"/>
                <c:pt idx="0">
                  <c:v>determinacja, czas poświęcony na szukanie pracy</c:v>
                </c:pt>
                <c:pt idx="1">
                  <c:v>dobre wykształcenie</c:v>
                </c:pt>
                <c:pt idx="2">
                  <c:v>inteligencja, spryt</c:v>
                </c:pt>
                <c:pt idx="3">
                  <c:v>doświadczenie zawodowe</c:v>
                </c:pt>
                <c:pt idx="4">
                  <c:v>przypadek, szczęście</c:v>
                </c:pt>
                <c:pt idx="5">
                  <c:v>powiązania rodzinne, znajomości</c:v>
                </c:pt>
              </c:strCache>
            </c:strRef>
          </c:cat>
          <c:val>
            <c:numRef>
              <c:f>pyt.13!$R$5:$R$10</c:f>
            </c:numRef>
          </c:val>
          <c:extLst>
            <c:ext xmlns:c16="http://schemas.microsoft.com/office/drawing/2014/chart" uri="{C3380CC4-5D6E-409C-BE32-E72D297353CC}">
              <c16:uniqueId val="{00000006-EE29-4D7A-865E-49D1F15F4156}"/>
            </c:ext>
          </c:extLst>
        </c:ser>
        <c:ser>
          <c:idx val="7"/>
          <c:order val="7"/>
          <c:tx>
            <c:strRef>
              <c:f>pyt.13!$S$4</c:f>
              <c:strCache>
                <c:ptCount val="1"/>
                <c:pt idx="0">
                  <c:v>podlaskie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pyt.13!$K$5:$K$10</c:f>
              <c:strCache>
                <c:ptCount val="6"/>
                <c:pt idx="0">
                  <c:v>determinacja, czas poświęcony na szukanie pracy</c:v>
                </c:pt>
                <c:pt idx="1">
                  <c:v>dobre wykształcenie</c:v>
                </c:pt>
                <c:pt idx="2">
                  <c:v>inteligencja, spryt</c:v>
                </c:pt>
                <c:pt idx="3">
                  <c:v>doświadczenie zawodowe</c:v>
                </c:pt>
                <c:pt idx="4">
                  <c:v>przypadek, szczęście</c:v>
                </c:pt>
                <c:pt idx="5">
                  <c:v>powiązania rodzinne, znajomości</c:v>
                </c:pt>
              </c:strCache>
            </c:strRef>
          </c:cat>
          <c:val>
            <c:numRef>
              <c:f>pyt.13!$S$5:$S$10</c:f>
            </c:numRef>
          </c:val>
          <c:extLst>
            <c:ext xmlns:c16="http://schemas.microsoft.com/office/drawing/2014/chart" uri="{C3380CC4-5D6E-409C-BE32-E72D297353CC}">
              <c16:uniqueId val="{00000007-EE29-4D7A-865E-49D1F15F4156}"/>
            </c:ext>
          </c:extLst>
        </c:ser>
        <c:ser>
          <c:idx val="8"/>
          <c:order val="8"/>
          <c:tx>
            <c:strRef>
              <c:f>pyt.13!$T$4</c:f>
              <c:strCache>
                <c:ptCount val="1"/>
                <c:pt idx="0">
                  <c:v>śląskie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pyt.13!$K$5:$K$10</c:f>
              <c:strCache>
                <c:ptCount val="6"/>
                <c:pt idx="0">
                  <c:v>determinacja, czas poświęcony na szukanie pracy</c:v>
                </c:pt>
                <c:pt idx="1">
                  <c:v>dobre wykształcenie</c:v>
                </c:pt>
                <c:pt idx="2">
                  <c:v>inteligencja, spryt</c:v>
                </c:pt>
                <c:pt idx="3">
                  <c:v>doświadczenie zawodowe</c:v>
                </c:pt>
                <c:pt idx="4">
                  <c:v>przypadek, szczęście</c:v>
                </c:pt>
                <c:pt idx="5">
                  <c:v>powiązania rodzinne, znajomości</c:v>
                </c:pt>
              </c:strCache>
            </c:strRef>
          </c:cat>
          <c:val>
            <c:numRef>
              <c:f>pyt.13!$T$5:$T$10</c:f>
            </c:numRef>
          </c:val>
          <c:extLst>
            <c:ext xmlns:c16="http://schemas.microsoft.com/office/drawing/2014/chart" uri="{C3380CC4-5D6E-409C-BE32-E72D297353CC}">
              <c16:uniqueId val="{00000008-EE29-4D7A-865E-49D1F15F4156}"/>
            </c:ext>
          </c:extLst>
        </c:ser>
        <c:ser>
          <c:idx val="9"/>
          <c:order val="9"/>
          <c:tx>
            <c:strRef>
              <c:f>pyt.13!$U$4</c:f>
              <c:strCache>
                <c:ptCount val="1"/>
                <c:pt idx="0">
                  <c:v>świętokrzyskie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pyt.13!$K$5:$K$10</c:f>
              <c:strCache>
                <c:ptCount val="6"/>
                <c:pt idx="0">
                  <c:v>determinacja, czas poświęcony na szukanie pracy</c:v>
                </c:pt>
                <c:pt idx="1">
                  <c:v>dobre wykształcenie</c:v>
                </c:pt>
                <c:pt idx="2">
                  <c:v>inteligencja, spryt</c:v>
                </c:pt>
                <c:pt idx="3">
                  <c:v>doświadczenie zawodowe</c:v>
                </c:pt>
                <c:pt idx="4">
                  <c:v>przypadek, szczęście</c:v>
                </c:pt>
                <c:pt idx="5">
                  <c:v>powiązania rodzinne, znajomości</c:v>
                </c:pt>
              </c:strCache>
            </c:strRef>
          </c:cat>
          <c:val>
            <c:numRef>
              <c:f>pyt.13!$U$5:$U$10</c:f>
            </c:numRef>
          </c:val>
          <c:extLst>
            <c:ext xmlns:c16="http://schemas.microsoft.com/office/drawing/2014/chart" uri="{C3380CC4-5D6E-409C-BE32-E72D297353CC}">
              <c16:uniqueId val="{00000009-EE29-4D7A-865E-49D1F15F4156}"/>
            </c:ext>
          </c:extLst>
        </c:ser>
        <c:ser>
          <c:idx val="10"/>
          <c:order val="10"/>
          <c:tx>
            <c:strRef>
              <c:f>pyt.13!$V$4</c:f>
              <c:strCache>
                <c:ptCount val="1"/>
                <c:pt idx="0">
                  <c:v>warmińsko-mazurskie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pyt.13!$K$5:$K$10</c:f>
              <c:strCache>
                <c:ptCount val="6"/>
                <c:pt idx="0">
                  <c:v>determinacja, czas poświęcony na szukanie pracy</c:v>
                </c:pt>
                <c:pt idx="1">
                  <c:v>dobre wykształcenie</c:v>
                </c:pt>
                <c:pt idx="2">
                  <c:v>inteligencja, spryt</c:v>
                </c:pt>
                <c:pt idx="3">
                  <c:v>doświadczenie zawodowe</c:v>
                </c:pt>
                <c:pt idx="4">
                  <c:v>przypadek, szczęście</c:v>
                </c:pt>
                <c:pt idx="5">
                  <c:v>powiązania rodzinne, znajomości</c:v>
                </c:pt>
              </c:strCache>
            </c:strRef>
          </c:cat>
          <c:val>
            <c:numRef>
              <c:f>pyt.13!$V$5:$V$10</c:f>
            </c:numRef>
          </c:val>
          <c:extLst>
            <c:ext xmlns:c16="http://schemas.microsoft.com/office/drawing/2014/chart" uri="{C3380CC4-5D6E-409C-BE32-E72D297353CC}">
              <c16:uniqueId val="{0000000A-EE29-4D7A-865E-49D1F15F4156}"/>
            </c:ext>
          </c:extLst>
        </c:ser>
        <c:ser>
          <c:idx val="11"/>
          <c:order val="11"/>
          <c:tx>
            <c:strRef>
              <c:f>pyt.13!$W$4</c:f>
              <c:strCache>
                <c:ptCount val="1"/>
                <c:pt idx="0">
                  <c:v>wielkopolskie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pyt.13!$K$5:$K$10</c:f>
              <c:strCache>
                <c:ptCount val="6"/>
                <c:pt idx="0">
                  <c:v>determinacja, czas poświęcony na szukanie pracy</c:v>
                </c:pt>
                <c:pt idx="1">
                  <c:v>dobre wykształcenie</c:v>
                </c:pt>
                <c:pt idx="2">
                  <c:v>inteligencja, spryt</c:v>
                </c:pt>
                <c:pt idx="3">
                  <c:v>doświadczenie zawodowe</c:v>
                </c:pt>
                <c:pt idx="4">
                  <c:v>przypadek, szczęście</c:v>
                </c:pt>
                <c:pt idx="5">
                  <c:v>powiązania rodzinne, znajomości</c:v>
                </c:pt>
              </c:strCache>
            </c:strRef>
          </c:cat>
          <c:val>
            <c:numRef>
              <c:f>pyt.13!$W$5:$W$10</c:f>
            </c:numRef>
          </c:val>
          <c:extLst>
            <c:ext xmlns:c16="http://schemas.microsoft.com/office/drawing/2014/chart" uri="{C3380CC4-5D6E-409C-BE32-E72D297353CC}">
              <c16:uniqueId val="{0000000B-EE29-4D7A-865E-49D1F15F4156}"/>
            </c:ext>
          </c:extLst>
        </c:ser>
        <c:ser>
          <c:idx val="12"/>
          <c:order val="12"/>
          <c:tx>
            <c:strRef>
              <c:f>pyt.13!$X$4</c:f>
              <c:strCache>
                <c:ptCount val="1"/>
                <c:pt idx="0">
                  <c:v>zachodniopomorskie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pyt.13!$K$5:$K$10</c:f>
              <c:strCache>
                <c:ptCount val="6"/>
                <c:pt idx="0">
                  <c:v>determinacja, czas poświęcony na szukanie pracy</c:v>
                </c:pt>
                <c:pt idx="1">
                  <c:v>dobre wykształcenie</c:v>
                </c:pt>
                <c:pt idx="2">
                  <c:v>inteligencja, spryt</c:v>
                </c:pt>
                <c:pt idx="3">
                  <c:v>doświadczenie zawodowe</c:v>
                </c:pt>
                <c:pt idx="4">
                  <c:v>przypadek, szczęście</c:v>
                </c:pt>
                <c:pt idx="5">
                  <c:v>powiązania rodzinne, znajomości</c:v>
                </c:pt>
              </c:strCache>
            </c:strRef>
          </c:cat>
          <c:val>
            <c:numRef>
              <c:f>pyt.13!$X$5:$X$10</c:f>
            </c:numRef>
          </c:val>
          <c:extLst>
            <c:ext xmlns:c16="http://schemas.microsoft.com/office/drawing/2014/chart" uri="{C3380CC4-5D6E-409C-BE32-E72D297353CC}">
              <c16:uniqueId val="{0000000C-EE29-4D7A-865E-49D1F15F4156}"/>
            </c:ext>
          </c:extLst>
        </c:ser>
        <c:ser>
          <c:idx val="13"/>
          <c:order val="13"/>
          <c:tx>
            <c:strRef>
              <c:f>pyt.13!$Y$4</c:f>
              <c:strCache>
                <c:ptCount val="1"/>
                <c:pt idx="0">
                  <c:v>POLSKA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1.8686236236524706E-16"/>
                  <c:y val="5.7759448981643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E29-4D7A-865E-49D1F15F41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pyt.13!$K$5:$K$10</c:f>
              <c:strCache>
                <c:ptCount val="6"/>
                <c:pt idx="0">
                  <c:v>determinacja, czas poświęcony na szukanie pracy</c:v>
                </c:pt>
                <c:pt idx="1">
                  <c:v>dobre wykształcenie</c:v>
                </c:pt>
                <c:pt idx="2">
                  <c:v>inteligencja, spryt</c:v>
                </c:pt>
                <c:pt idx="3">
                  <c:v>doświadczenie zawodowe</c:v>
                </c:pt>
                <c:pt idx="4">
                  <c:v>przypadek, szczęście</c:v>
                </c:pt>
                <c:pt idx="5">
                  <c:v>powiązania rodzinne, znajomości</c:v>
                </c:pt>
              </c:strCache>
            </c:strRef>
          </c:cat>
          <c:val>
            <c:numRef>
              <c:f>pyt.13!$Y$5:$Y$10</c:f>
              <c:numCache>
                <c:formatCode>0.0%</c:formatCode>
                <c:ptCount val="6"/>
                <c:pt idx="0">
                  <c:v>6.6509780905521329E-2</c:v>
                </c:pt>
                <c:pt idx="1">
                  <c:v>8.6321518821769208E-2</c:v>
                </c:pt>
                <c:pt idx="2">
                  <c:v>0.10065841730019488</c:v>
                </c:pt>
                <c:pt idx="3">
                  <c:v>0.14572391270518142</c:v>
                </c:pt>
                <c:pt idx="4">
                  <c:v>0.1962437314236013</c:v>
                </c:pt>
                <c:pt idx="5">
                  <c:v>0.37994194731173841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E29-4D7A-865E-49D1F15F4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6434888"/>
        <c:axId val="316439984"/>
      </c:barChart>
      <c:catAx>
        <c:axId val="316434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6439984"/>
        <c:crosses val="autoZero"/>
        <c:auto val="1"/>
        <c:lblAlgn val="ctr"/>
        <c:lblOffset val="100"/>
        <c:noMultiLvlLbl val="0"/>
      </c:catAx>
      <c:valAx>
        <c:axId val="316439984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316434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pyt.15!$P$4</c:f>
              <c:strCache>
                <c:ptCount val="1"/>
                <c:pt idx="0">
                  <c:v>dolnośląskie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pyt.15!$O$5:$O$15</c:f>
              <c:strCache>
                <c:ptCount val="11"/>
                <c:pt idx="0">
                  <c:v>Praca w rolnictwie </c:v>
                </c:pt>
                <c:pt idx="1">
                  <c:v>Prowadzenie gospodarstwa domowego </c:v>
                </c:pt>
                <c:pt idx="2">
                  <c:v>Praca w sektorze pozarządowym (NGO)</c:v>
                </c:pt>
                <c:pt idx="3">
                  <c:v>Praca w administracji, instytucjach publicznych </c:v>
                </c:pt>
                <c:pt idx="4">
                  <c:v>Praca bez etatu (wolny zawód, freelancer, pr. zdalna)</c:v>
                </c:pt>
                <c:pt idx="5">
                  <c:v>Praca w firmie lokalnej</c:v>
                </c:pt>
                <c:pt idx="6">
                  <c:v>Praca w dużej firmie (powyżej 250 pracowników)</c:v>
                </c:pt>
                <c:pt idx="7">
                  <c:v>Praca w małej lub średniej firmie</c:v>
                </c:pt>
                <c:pt idx="8">
                  <c:v>Praca w firmie rodzinnej </c:v>
                </c:pt>
                <c:pt idx="9">
                  <c:v>Własna działalność gospodarcza</c:v>
                </c:pt>
                <c:pt idx="10">
                  <c:v>Praca w międzynarodowej firmie</c:v>
                </c:pt>
              </c:strCache>
            </c:strRef>
          </c:cat>
          <c:val>
            <c:numRef>
              <c:f>pyt.15!$P$5:$P$15</c:f>
            </c:numRef>
          </c:val>
          <c:extLst>
            <c:ext xmlns:c16="http://schemas.microsoft.com/office/drawing/2014/chart" uri="{C3380CC4-5D6E-409C-BE32-E72D297353CC}">
              <c16:uniqueId val="{00000000-C1A3-4B90-B8FF-77E2BDCB5A2C}"/>
            </c:ext>
          </c:extLst>
        </c:ser>
        <c:ser>
          <c:idx val="1"/>
          <c:order val="1"/>
          <c:tx>
            <c:strRef>
              <c:f>pyt.15!$Q$4</c:f>
              <c:strCache>
                <c:ptCount val="1"/>
                <c:pt idx="0">
                  <c:v>kujawsko-pomorskie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pyt.15!$O$5:$O$15</c:f>
              <c:strCache>
                <c:ptCount val="11"/>
                <c:pt idx="0">
                  <c:v>Praca w rolnictwie </c:v>
                </c:pt>
                <c:pt idx="1">
                  <c:v>Prowadzenie gospodarstwa domowego </c:v>
                </c:pt>
                <c:pt idx="2">
                  <c:v>Praca w sektorze pozarządowym (NGO)</c:v>
                </c:pt>
                <c:pt idx="3">
                  <c:v>Praca w administracji, instytucjach publicznych </c:v>
                </c:pt>
                <c:pt idx="4">
                  <c:v>Praca bez etatu (wolny zawód, freelancer, pr. zdalna)</c:v>
                </c:pt>
                <c:pt idx="5">
                  <c:v>Praca w firmie lokalnej</c:v>
                </c:pt>
                <c:pt idx="6">
                  <c:v>Praca w dużej firmie (powyżej 250 pracowników)</c:v>
                </c:pt>
                <c:pt idx="7">
                  <c:v>Praca w małej lub średniej firmie</c:v>
                </c:pt>
                <c:pt idx="8">
                  <c:v>Praca w firmie rodzinnej </c:v>
                </c:pt>
                <c:pt idx="9">
                  <c:v>Własna działalność gospodarcza</c:v>
                </c:pt>
                <c:pt idx="10">
                  <c:v>Praca w międzynarodowej firmie</c:v>
                </c:pt>
              </c:strCache>
            </c:strRef>
          </c:cat>
          <c:val>
            <c:numRef>
              <c:f>pyt.15!$Q$5:$Q$15</c:f>
            </c:numRef>
          </c:val>
          <c:extLst>
            <c:ext xmlns:c16="http://schemas.microsoft.com/office/drawing/2014/chart" uri="{C3380CC4-5D6E-409C-BE32-E72D297353CC}">
              <c16:uniqueId val="{00000001-C1A3-4B90-B8FF-77E2BDCB5A2C}"/>
            </c:ext>
          </c:extLst>
        </c:ser>
        <c:ser>
          <c:idx val="2"/>
          <c:order val="2"/>
          <c:tx>
            <c:strRef>
              <c:f>pyt.15!$R$4</c:f>
              <c:strCache>
                <c:ptCount val="1"/>
                <c:pt idx="0">
                  <c:v>lubelskie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pyt.15!$O$5:$O$15</c:f>
              <c:strCache>
                <c:ptCount val="11"/>
                <c:pt idx="0">
                  <c:v>Praca w rolnictwie </c:v>
                </c:pt>
                <c:pt idx="1">
                  <c:v>Prowadzenie gospodarstwa domowego </c:v>
                </c:pt>
                <c:pt idx="2">
                  <c:v>Praca w sektorze pozarządowym (NGO)</c:v>
                </c:pt>
                <c:pt idx="3">
                  <c:v>Praca w administracji, instytucjach publicznych </c:v>
                </c:pt>
                <c:pt idx="4">
                  <c:v>Praca bez etatu (wolny zawód, freelancer, pr. zdalna)</c:v>
                </c:pt>
                <c:pt idx="5">
                  <c:v>Praca w firmie lokalnej</c:v>
                </c:pt>
                <c:pt idx="6">
                  <c:v>Praca w dużej firmie (powyżej 250 pracowników)</c:v>
                </c:pt>
                <c:pt idx="7">
                  <c:v>Praca w małej lub średniej firmie</c:v>
                </c:pt>
                <c:pt idx="8">
                  <c:v>Praca w firmie rodzinnej </c:v>
                </c:pt>
                <c:pt idx="9">
                  <c:v>Własna działalność gospodarcza</c:v>
                </c:pt>
                <c:pt idx="10">
                  <c:v>Praca w międzynarodowej firmie</c:v>
                </c:pt>
              </c:strCache>
            </c:strRef>
          </c:cat>
          <c:val>
            <c:numRef>
              <c:f>pyt.15!$R$5:$R$15</c:f>
            </c:numRef>
          </c:val>
          <c:extLst>
            <c:ext xmlns:c16="http://schemas.microsoft.com/office/drawing/2014/chart" uri="{C3380CC4-5D6E-409C-BE32-E72D297353CC}">
              <c16:uniqueId val="{00000002-C1A3-4B90-B8FF-77E2BDCB5A2C}"/>
            </c:ext>
          </c:extLst>
        </c:ser>
        <c:ser>
          <c:idx val="3"/>
          <c:order val="3"/>
          <c:tx>
            <c:strRef>
              <c:f>pyt.15!$S$4</c:f>
              <c:strCache>
                <c:ptCount val="1"/>
                <c:pt idx="0">
                  <c:v>łódzkie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pyt.15!$O$5:$O$15</c:f>
              <c:strCache>
                <c:ptCount val="11"/>
                <c:pt idx="0">
                  <c:v>Praca w rolnictwie </c:v>
                </c:pt>
                <c:pt idx="1">
                  <c:v>Prowadzenie gospodarstwa domowego </c:v>
                </c:pt>
                <c:pt idx="2">
                  <c:v>Praca w sektorze pozarządowym (NGO)</c:v>
                </c:pt>
                <c:pt idx="3">
                  <c:v>Praca w administracji, instytucjach publicznych </c:v>
                </c:pt>
                <c:pt idx="4">
                  <c:v>Praca bez etatu (wolny zawód, freelancer, pr. zdalna)</c:v>
                </c:pt>
                <c:pt idx="5">
                  <c:v>Praca w firmie lokalnej</c:v>
                </c:pt>
                <c:pt idx="6">
                  <c:v>Praca w dużej firmie (powyżej 250 pracowników)</c:v>
                </c:pt>
                <c:pt idx="7">
                  <c:v>Praca w małej lub średniej firmie</c:v>
                </c:pt>
                <c:pt idx="8">
                  <c:v>Praca w firmie rodzinnej </c:v>
                </c:pt>
                <c:pt idx="9">
                  <c:v>Własna działalność gospodarcza</c:v>
                </c:pt>
                <c:pt idx="10">
                  <c:v>Praca w międzynarodowej firmie</c:v>
                </c:pt>
              </c:strCache>
            </c:strRef>
          </c:cat>
          <c:val>
            <c:numRef>
              <c:f>pyt.15!$S$5:$S$15</c:f>
            </c:numRef>
          </c:val>
          <c:extLst>
            <c:ext xmlns:c16="http://schemas.microsoft.com/office/drawing/2014/chart" uri="{C3380CC4-5D6E-409C-BE32-E72D297353CC}">
              <c16:uniqueId val="{00000003-C1A3-4B90-B8FF-77E2BDCB5A2C}"/>
            </c:ext>
          </c:extLst>
        </c:ser>
        <c:ser>
          <c:idx val="4"/>
          <c:order val="4"/>
          <c:tx>
            <c:strRef>
              <c:f>pyt.15!$T$4</c:f>
              <c:strCache>
                <c:ptCount val="1"/>
                <c:pt idx="0">
                  <c:v>mazowieckie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pyt.15!$O$5:$O$15</c:f>
              <c:strCache>
                <c:ptCount val="11"/>
                <c:pt idx="0">
                  <c:v>Praca w rolnictwie </c:v>
                </c:pt>
                <c:pt idx="1">
                  <c:v>Prowadzenie gospodarstwa domowego </c:v>
                </c:pt>
                <c:pt idx="2">
                  <c:v>Praca w sektorze pozarządowym (NGO)</c:v>
                </c:pt>
                <c:pt idx="3">
                  <c:v>Praca w administracji, instytucjach publicznych </c:v>
                </c:pt>
                <c:pt idx="4">
                  <c:v>Praca bez etatu (wolny zawód, freelancer, pr. zdalna)</c:v>
                </c:pt>
                <c:pt idx="5">
                  <c:v>Praca w firmie lokalnej</c:v>
                </c:pt>
                <c:pt idx="6">
                  <c:v>Praca w dużej firmie (powyżej 250 pracowników)</c:v>
                </c:pt>
                <c:pt idx="7">
                  <c:v>Praca w małej lub średniej firmie</c:v>
                </c:pt>
                <c:pt idx="8">
                  <c:v>Praca w firmie rodzinnej </c:v>
                </c:pt>
                <c:pt idx="9">
                  <c:v>Własna działalność gospodarcza</c:v>
                </c:pt>
                <c:pt idx="10">
                  <c:v>Praca w międzynarodowej firmie</c:v>
                </c:pt>
              </c:strCache>
            </c:strRef>
          </c:cat>
          <c:val>
            <c:numRef>
              <c:f>pyt.15!$T$5:$T$15</c:f>
            </c:numRef>
          </c:val>
          <c:extLst>
            <c:ext xmlns:c16="http://schemas.microsoft.com/office/drawing/2014/chart" uri="{C3380CC4-5D6E-409C-BE32-E72D297353CC}">
              <c16:uniqueId val="{00000004-C1A3-4B90-B8FF-77E2BDCB5A2C}"/>
            </c:ext>
          </c:extLst>
        </c:ser>
        <c:ser>
          <c:idx val="5"/>
          <c:order val="5"/>
          <c:tx>
            <c:strRef>
              <c:f>pyt.15!$U$4</c:f>
              <c:strCache>
                <c:ptCount val="1"/>
                <c:pt idx="0">
                  <c:v>opolskie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pyt.15!$O$5:$O$15</c:f>
              <c:strCache>
                <c:ptCount val="11"/>
                <c:pt idx="0">
                  <c:v>Praca w rolnictwie </c:v>
                </c:pt>
                <c:pt idx="1">
                  <c:v>Prowadzenie gospodarstwa domowego </c:v>
                </c:pt>
                <c:pt idx="2">
                  <c:v>Praca w sektorze pozarządowym (NGO)</c:v>
                </c:pt>
                <c:pt idx="3">
                  <c:v>Praca w administracji, instytucjach publicznych </c:v>
                </c:pt>
                <c:pt idx="4">
                  <c:v>Praca bez etatu (wolny zawód, freelancer, pr. zdalna)</c:v>
                </c:pt>
                <c:pt idx="5">
                  <c:v>Praca w firmie lokalnej</c:v>
                </c:pt>
                <c:pt idx="6">
                  <c:v>Praca w dużej firmie (powyżej 250 pracowników)</c:v>
                </c:pt>
                <c:pt idx="7">
                  <c:v>Praca w małej lub średniej firmie</c:v>
                </c:pt>
                <c:pt idx="8">
                  <c:v>Praca w firmie rodzinnej </c:v>
                </c:pt>
                <c:pt idx="9">
                  <c:v>Własna działalność gospodarcza</c:v>
                </c:pt>
                <c:pt idx="10">
                  <c:v>Praca w międzynarodowej firmie</c:v>
                </c:pt>
              </c:strCache>
            </c:strRef>
          </c:cat>
          <c:val>
            <c:numRef>
              <c:f>pyt.15!$U$5:$U$15</c:f>
            </c:numRef>
          </c:val>
          <c:extLst>
            <c:ext xmlns:c16="http://schemas.microsoft.com/office/drawing/2014/chart" uri="{C3380CC4-5D6E-409C-BE32-E72D297353CC}">
              <c16:uniqueId val="{00000005-C1A3-4B90-B8FF-77E2BDCB5A2C}"/>
            </c:ext>
          </c:extLst>
        </c:ser>
        <c:ser>
          <c:idx val="6"/>
          <c:order val="6"/>
          <c:tx>
            <c:strRef>
              <c:f>pyt.15!$V$4</c:f>
              <c:strCache>
                <c:ptCount val="1"/>
                <c:pt idx="0">
                  <c:v>podkarpackie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pyt.15!$O$5:$O$15</c:f>
              <c:strCache>
                <c:ptCount val="11"/>
                <c:pt idx="0">
                  <c:v>Praca w rolnictwie </c:v>
                </c:pt>
                <c:pt idx="1">
                  <c:v>Prowadzenie gospodarstwa domowego </c:v>
                </c:pt>
                <c:pt idx="2">
                  <c:v>Praca w sektorze pozarządowym (NGO)</c:v>
                </c:pt>
                <c:pt idx="3">
                  <c:v>Praca w administracji, instytucjach publicznych </c:v>
                </c:pt>
                <c:pt idx="4">
                  <c:v>Praca bez etatu (wolny zawód, freelancer, pr. zdalna)</c:v>
                </c:pt>
                <c:pt idx="5">
                  <c:v>Praca w firmie lokalnej</c:v>
                </c:pt>
                <c:pt idx="6">
                  <c:v>Praca w dużej firmie (powyżej 250 pracowników)</c:v>
                </c:pt>
                <c:pt idx="7">
                  <c:v>Praca w małej lub średniej firmie</c:v>
                </c:pt>
                <c:pt idx="8">
                  <c:v>Praca w firmie rodzinnej </c:v>
                </c:pt>
                <c:pt idx="9">
                  <c:v>Własna działalność gospodarcza</c:v>
                </c:pt>
                <c:pt idx="10">
                  <c:v>Praca w międzynarodowej firmie</c:v>
                </c:pt>
              </c:strCache>
            </c:strRef>
          </c:cat>
          <c:val>
            <c:numRef>
              <c:f>pyt.15!$V$5:$V$15</c:f>
            </c:numRef>
          </c:val>
          <c:extLst>
            <c:ext xmlns:c16="http://schemas.microsoft.com/office/drawing/2014/chart" uri="{C3380CC4-5D6E-409C-BE32-E72D297353CC}">
              <c16:uniqueId val="{00000006-C1A3-4B90-B8FF-77E2BDCB5A2C}"/>
            </c:ext>
          </c:extLst>
        </c:ser>
        <c:ser>
          <c:idx val="7"/>
          <c:order val="7"/>
          <c:tx>
            <c:strRef>
              <c:f>pyt.15!$W$4</c:f>
              <c:strCache>
                <c:ptCount val="1"/>
                <c:pt idx="0">
                  <c:v>podlaskie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pyt.15!$O$5:$O$15</c:f>
              <c:strCache>
                <c:ptCount val="11"/>
                <c:pt idx="0">
                  <c:v>Praca w rolnictwie </c:v>
                </c:pt>
                <c:pt idx="1">
                  <c:v>Prowadzenie gospodarstwa domowego </c:v>
                </c:pt>
                <c:pt idx="2">
                  <c:v>Praca w sektorze pozarządowym (NGO)</c:v>
                </c:pt>
                <c:pt idx="3">
                  <c:v>Praca w administracji, instytucjach publicznych </c:v>
                </c:pt>
                <c:pt idx="4">
                  <c:v>Praca bez etatu (wolny zawód, freelancer, pr. zdalna)</c:v>
                </c:pt>
                <c:pt idx="5">
                  <c:v>Praca w firmie lokalnej</c:v>
                </c:pt>
                <c:pt idx="6">
                  <c:v>Praca w dużej firmie (powyżej 250 pracowników)</c:v>
                </c:pt>
                <c:pt idx="7">
                  <c:v>Praca w małej lub średniej firmie</c:v>
                </c:pt>
                <c:pt idx="8">
                  <c:v>Praca w firmie rodzinnej </c:v>
                </c:pt>
                <c:pt idx="9">
                  <c:v>Własna działalność gospodarcza</c:v>
                </c:pt>
                <c:pt idx="10">
                  <c:v>Praca w międzynarodowej firmie</c:v>
                </c:pt>
              </c:strCache>
            </c:strRef>
          </c:cat>
          <c:val>
            <c:numRef>
              <c:f>pyt.15!$W$5:$W$15</c:f>
            </c:numRef>
          </c:val>
          <c:extLst>
            <c:ext xmlns:c16="http://schemas.microsoft.com/office/drawing/2014/chart" uri="{C3380CC4-5D6E-409C-BE32-E72D297353CC}">
              <c16:uniqueId val="{00000007-C1A3-4B90-B8FF-77E2BDCB5A2C}"/>
            </c:ext>
          </c:extLst>
        </c:ser>
        <c:ser>
          <c:idx val="8"/>
          <c:order val="8"/>
          <c:tx>
            <c:strRef>
              <c:f>pyt.15!$X$4</c:f>
              <c:strCache>
                <c:ptCount val="1"/>
                <c:pt idx="0">
                  <c:v>śląskie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pyt.15!$O$5:$O$15</c:f>
              <c:strCache>
                <c:ptCount val="11"/>
                <c:pt idx="0">
                  <c:v>Praca w rolnictwie </c:v>
                </c:pt>
                <c:pt idx="1">
                  <c:v>Prowadzenie gospodarstwa domowego </c:v>
                </c:pt>
                <c:pt idx="2">
                  <c:v>Praca w sektorze pozarządowym (NGO)</c:v>
                </c:pt>
                <c:pt idx="3">
                  <c:v>Praca w administracji, instytucjach publicznych </c:v>
                </c:pt>
                <c:pt idx="4">
                  <c:v>Praca bez etatu (wolny zawód, freelancer, pr. zdalna)</c:v>
                </c:pt>
                <c:pt idx="5">
                  <c:v>Praca w firmie lokalnej</c:v>
                </c:pt>
                <c:pt idx="6">
                  <c:v>Praca w dużej firmie (powyżej 250 pracowników)</c:v>
                </c:pt>
                <c:pt idx="7">
                  <c:v>Praca w małej lub średniej firmie</c:v>
                </c:pt>
                <c:pt idx="8">
                  <c:v>Praca w firmie rodzinnej </c:v>
                </c:pt>
                <c:pt idx="9">
                  <c:v>Własna działalność gospodarcza</c:v>
                </c:pt>
                <c:pt idx="10">
                  <c:v>Praca w międzynarodowej firmie</c:v>
                </c:pt>
              </c:strCache>
            </c:strRef>
          </c:cat>
          <c:val>
            <c:numRef>
              <c:f>pyt.15!$X$5:$X$15</c:f>
            </c:numRef>
          </c:val>
          <c:extLst>
            <c:ext xmlns:c16="http://schemas.microsoft.com/office/drawing/2014/chart" uri="{C3380CC4-5D6E-409C-BE32-E72D297353CC}">
              <c16:uniqueId val="{00000008-C1A3-4B90-B8FF-77E2BDCB5A2C}"/>
            </c:ext>
          </c:extLst>
        </c:ser>
        <c:ser>
          <c:idx val="9"/>
          <c:order val="9"/>
          <c:tx>
            <c:strRef>
              <c:f>pyt.15!$Y$4</c:f>
              <c:strCache>
                <c:ptCount val="1"/>
                <c:pt idx="0">
                  <c:v>świętokrzyskie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pyt.15!$O$5:$O$15</c:f>
              <c:strCache>
                <c:ptCount val="11"/>
                <c:pt idx="0">
                  <c:v>Praca w rolnictwie </c:v>
                </c:pt>
                <c:pt idx="1">
                  <c:v>Prowadzenie gospodarstwa domowego </c:v>
                </c:pt>
                <c:pt idx="2">
                  <c:v>Praca w sektorze pozarządowym (NGO)</c:v>
                </c:pt>
                <c:pt idx="3">
                  <c:v>Praca w administracji, instytucjach publicznych </c:v>
                </c:pt>
                <c:pt idx="4">
                  <c:v>Praca bez etatu (wolny zawód, freelancer, pr. zdalna)</c:v>
                </c:pt>
                <c:pt idx="5">
                  <c:v>Praca w firmie lokalnej</c:v>
                </c:pt>
                <c:pt idx="6">
                  <c:v>Praca w dużej firmie (powyżej 250 pracowników)</c:v>
                </c:pt>
                <c:pt idx="7">
                  <c:v>Praca w małej lub średniej firmie</c:v>
                </c:pt>
                <c:pt idx="8">
                  <c:v>Praca w firmie rodzinnej </c:v>
                </c:pt>
                <c:pt idx="9">
                  <c:v>Własna działalność gospodarcza</c:v>
                </c:pt>
                <c:pt idx="10">
                  <c:v>Praca w międzynarodowej firmie</c:v>
                </c:pt>
              </c:strCache>
            </c:strRef>
          </c:cat>
          <c:val>
            <c:numRef>
              <c:f>pyt.15!$Y$5:$Y$15</c:f>
            </c:numRef>
          </c:val>
          <c:extLst>
            <c:ext xmlns:c16="http://schemas.microsoft.com/office/drawing/2014/chart" uri="{C3380CC4-5D6E-409C-BE32-E72D297353CC}">
              <c16:uniqueId val="{00000009-C1A3-4B90-B8FF-77E2BDCB5A2C}"/>
            </c:ext>
          </c:extLst>
        </c:ser>
        <c:ser>
          <c:idx val="10"/>
          <c:order val="10"/>
          <c:tx>
            <c:strRef>
              <c:f>pyt.15!$Z$4</c:f>
              <c:strCache>
                <c:ptCount val="1"/>
                <c:pt idx="0">
                  <c:v>warmińsko-mazurskie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pyt.15!$O$5:$O$15</c:f>
              <c:strCache>
                <c:ptCount val="11"/>
                <c:pt idx="0">
                  <c:v>Praca w rolnictwie </c:v>
                </c:pt>
                <c:pt idx="1">
                  <c:v>Prowadzenie gospodarstwa domowego </c:v>
                </c:pt>
                <c:pt idx="2">
                  <c:v>Praca w sektorze pozarządowym (NGO)</c:v>
                </c:pt>
                <c:pt idx="3">
                  <c:v>Praca w administracji, instytucjach publicznych </c:v>
                </c:pt>
                <c:pt idx="4">
                  <c:v>Praca bez etatu (wolny zawód, freelancer, pr. zdalna)</c:v>
                </c:pt>
                <c:pt idx="5">
                  <c:v>Praca w firmie lokalnej</c:v>
                </c:pt>
                <c:pt idx="6">
                  <c:v>Praca w dużej firmie (powyżej 250 pracowników)</c:v>
                </c:pt>
                <c:pt idx="7">
                  <c:v>Praca w małej lub średniej firmie</c:v>
                </c:pt>
                <c:pt idx="8">
                  <c:v>Praca w firmie rodzinnej </c:v>
                </c:pt>
                <c:pt idx="9">
                  <c:v>Własna działalność gospodarcza</c:v>
                </c:pt>
                <c:pt idx="10">
                  <c:v>Praca w międzynarodowej firmie</c:v>
                </c:pt>
              </c:strCache>
            </c:strRef>
          </c:cat>
          <c:val>
            <c:numRef>
              <c:f>pyt.15!$Z$5:$Z$15</c:f>
            </c:numRef>
          </c:val>
          <c:extLst>
            <c:ext xmlns:c16="http://schemas.microsoft.com/office/drawing/2014/chart" uri="{C3380CC4-5D6E-409C-BE32-E72D297353CC}">
              <c16:uniqueId val="{0000000A-C1A3-4B90-B8FF-77E2BDCB5A2C}"/>
            </c:ext>
          </c:extLst>
        </c:ser>
        <c:ser>
          <c:idx val="11"/>
          <c:order val="11"/>
          <c:tx>
            <c:strRef>
              <c:f>pyt.15!$AA$4</c:f>
              <c:strCache>
                <c:ptCount val="1"/>
                <c:pt idx="0">
                  <c:v>wielkopolskie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pyt.15!$O$5:$O$15</c:f>
              <c:strCache>
                <c:ptCount val="11"/>
                <c:pt idx="0">
                  <c:v>Praca w rolnictwie </c:v>
                </c:pt>
                <c:pt idx="1">
                  <c:v>Prowadzenie gospodarstwa domowego </c:v>
                </c:pt>
                <c:pt idx="2">
                  <c:v>Praca w sektorze pozarządowym (NGO)</c:v>
                </c:pt>
                <c:pt idx="3">
                  <c:v>Praca w administracji, instytucjach publicznych </c:v>
                </c:pt>
                <c:pt idx="4">
                  <c:v>Praca bez etatu (wolny zawód, freelancer, pr. zdalna)</c:v>
                </c:pt>
                <c:pt idx="5">
                  <c:v>Praca w firmie lokalnej</c:v>
                </c:pt>
                <c:pt idx="6">
                  <c:v>Praca w dużej firmie (powyżej 250 pracowników)</c:v>
                </c:pt>
                <c:pt idx="7">
                  <c:v>Praca w małej lub średniej firmie</c:v>
                </c:pt>
                <c:pt idx="8">
                  <c:v>Praca w firmie rodzinnej </c:v>
                </c:pt>
                <c:pt idx="9">
                  <c:v>Własna działalność gospodarcza</c:v>
                </c:pt>
                <c:pt idx="10">
                  <c:v>Praca w międzynarodowej firmie</c:v>
                </c:pt>
              </c:strCache>
            </c:strRef>
          </c:cat>
          <c:val>
            <c:numRef>
              <c:f>pyt.15!$AA$5:$AA$15</c:f>
            </c:numRef>
          </c:val>
          <c:extLst>
            <c:ext xmlns:c16="http://schemas.microsoft.com/office/drawing/2014/chart" uri="{C3380CC4-5D6E-409C-BE32-E72D297353CC}">
              <c16:uniqueId val="{0000000B-C1A3-4B90-B8FF-77E2BDCB5A2C}"/>
            </c:ext>
          </c:extLst>
        </c:ser>
        <c:ser>
          <c:idx val="12"/>
          <c:order val="12"/>
          <c:tx>
            <c:strRef>
              <c:f>pyt.15!$AB$4</c:f>
              <c:strCache>
                <c:ptCount val="1"/>
                <c:pt idx="0">
                  <c:v>zachodniopomorskie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pyt.15!$O$5:$O$15</c:f>
              <c:strCache>
                <c:ptCount val="11"/>
                <c:pt idx="0">
                  <c:v>Praca w rolnictwie </c:v>
                </c:pt>
                <c:pt idx="1">
                  <c:v>Prowadzenie gospodarstwa domowego </c:v>
                </c:pt>
                <c:pt idx="2">
                  <c:v>Praca w sektorze pozarządowym (NGO)</c:v>
                </c:pt>
                <c:pt idx="3">
                  <c:v>Praca w administracji, instytucjach publicznych </c:v>
                </c:pt>
                <c:pt idx="4">
                  <c:v>Praca bez etatu (wolny zawód, freelancer, pr. zdalna)</c:v>
                </c:pt>
                <c:pt idx="5">
                  <c:v>Praca w firmie lokalnej</c:v>
                </c:pt>
                <c:pt idx="6">
                  <c:v>Praca w dużej firmie (powyżej 250 pracowników)</c:v>
                </c:pt>
                <c:pt idx="7">
                  <c:v>Praca w małej lub średniej firmie</c:v>
                </c:pt>
                <c:pt idx="8">
                  <c:v>Praca w firmie rodzinnej </c:v>
                </c:pt>
                <c:pt idx="9">
                  <c:v>Własna działalność gospodarcza</c:v>
                </c:pt>
                <c:pt idx="10">
                  <c:v>Praca w międzynarodowej firmie</c:v>
                </c:pt>
              </c:strCache>
            </c:strRef>
          </c:cat>
          <c:val>
            <c:numRef>
              <c:f>pyt.15!$AB$5:$AB$15</c:f>
            </c:numRef>
          </c:val>
          <c:extLst>
            <c:ext xmlns:c16="http://schemas.microsoft.com/office/drawing/2014/chart" uri="{C3380CC4-5D6E-409C-BE32-E72D297353CC}">
              <c16:uniqueId val="{0000000C-C1A3-4B90-B8FF-77E2BDCB5A2C}"/>
            </c:ext>
          </c:extLst>
        </c:ser>
        <c:ser>
          <c:idx val="13"/>
          <c:order val="13"/>
          <c:tx>
            <c:strRef>
              <c:f>pyt.15!$AC$4</c:f>
              <c:strCache>
                <c:ptCount val="1"/>
                <c:pt idx="0">
                  <c:v>POLSKA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2472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C1A3-4B90-B8FF-77E2BDCB5A2C}"/>
              </c:ext>
            </c:extLst>
          </c:dPt>
          <c:dPt>
            <c:idx val="1"/>
            <c:invertIfNegative val="0"/>
            <c:bubble3D val="0"/>
            <c:spPr>
              <a:solidFill>
                <a:srgbClr val="D2472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C1A3-4B90-B8FF-77E2BDCB5A2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C1A3-4B90-B8FF-77E2BDCB5A2C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C1A3-4B90-B8FF-77E2BDCB5A2C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C1A3-4B90-B8FF-77E2BDCB5A2C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C1A3-4B90-B8FF-77E2BDCB5A2C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C1A3-4B90-B8FF-77E2BDCB5A2C}"/>
              </c:ext>
            </c:extLst>
          </c:dPt>
          <c:dPt>
            <c:idx val="7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C1A3-4B90-B8FF-77E2BDCB5A2C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C1A3-4B90-B8FF-77E2BDCB5A2C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C1A3-4B90-B8FF-77E2BDCB5A2C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C1A3-4B90-B8FF-77E2BDCB5A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pyt.15!$O$5:$O$15</c:f>
              <c:strCache>
                <c:ptCount val="11"/>
                <c:pt idx="0">
                  <c:v>Praca w rolnictwie </c:v>
                </c:pt>
                <c:pt idx="1">
                  <c:v>Prowadzenie gospodarstwa domowego </c:v>
                </c:pt>
                <c:pt idx="2">
                  <c:v>Praca w sektorze pozarządowym (NGO)</c:v>
                </c:pt>
                <c:pt idx="3">
                  <c:v>Praca w administracji, instytucjach publicznych </c:v>
                </c:pt>
                <c:pt idx="4">
                  <c:v>Praca bez etatu (wolny zawód, freelancer, pr. zdalna)</c:v>
                </c:pt>
                <c:pt idx="5">
                  <c:v>Praca w firmie lokalnej</c:v>
                </c:pt>
                <c:pt idx="6">
                  <c:v>Praca w dużej firmie (powyżej 250 pracowników)</c:v>
                </c:pt>
                <c:pt idx="7">
                  <c:v>Praca w małej lub średniej firmie</c:v>
                </c:pt>
                <c:pt idx="8">
                  <c:v>Praca w firmie rodzinnej </c:v>
                </c:pt>
                <c:pt idx="9">
                  <c:v>Własna działalność gospodarcza</c:v>
                </c:pt>
                <c:pt idx="10">
                  <c:v>Praca w międzynarodowej firmie</c:v>
                </c:pt>
              </c:strCache>
            </c:strRef>
          </c:cat>
          <c:val>
            <c:numRef>
              <c:f>pyt.15!$AC$5:$AC$15</c:f>
              <c:numCache>
                <c:formatCode>0.0</c:formatCode>
                <c:ptCount val="11"/>
                <c:pt idx="0">
                  <c:v>2.0044549553267239</c:v>
                </c:pt>
                <c:pt idx="1">
                  <c:v>2.0775072687596716</c:v>
                </c:pt>
                <c:pt idx="2">
                  <c:v>2.6596907303558259</c:v>
                </c:pt>
                <c:pt idx="3">
                  <c:v>2.7075769700614902</c:v>
                </c:pt>
                <c:pt idx="4">
                  <c:v>2.8612750570130503</c:v>
                </c:pt>
                <c:pt idx="5">
                  <c:v>3.1817083702258362</c:v>
                </c:pt>
                <c:pt idx="6">
                  <c:v>3.3156797214961169</c:v>
                </c:pt>
                <c:pt idx="7">
                  <c:v>3.4263142352242961</c:v>
                </c:pt>
                <c:pt idx="8">
                  <c:v>3.5103376621752096</c:v>
                </c:pt>
                <c:pt idx="9">
                  <c:v>3.7363173874248625</c:v>
                </c:pt>
                <c:pt idx="10">
                  <c:v>3.8981812100040054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C1A3-4B90-B8FF-77E2BDCB5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6438416"/>
        <c:axId val="316436456"/>
      </c:barChart>
      <c:catAx>
        <c:axId val="316438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6436456"/>
        <c:crosses val="autoZero"/>
        <c:auto val="1"/>
        <c:lblAlgn val="ctr"/>
        <c:lblOffset val="100"/>
        <c:noMultiLvlLbl val="0"/>
      </c:catAx>
      <c:valAx>
        <c:axId val="316436456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316438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10007877457487E-2"/>
          <c:y val="0"/>
          <c:w val="0.83937252623585701"/>
          <c:h val="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rgbClr val="92D05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C6-4374-B827-9E98343DC97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C6-4374-B827-9E98343DC97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C6-4374-B827-9E98343DC97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C6-4374-B827-9E98343DC979}"/>
              </c:ext>
            </c:extLst>
          </c:dPt>
          <c:dPt>
            <c:idx val="4"/>
            <c:bubble3D val="0"/>
            <c:spPr>
              <a:solidFill>
                <a:srgbClr val="FF6600"/>
              </a:soli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6C6-4374-B827-9E98343DC979}"/>
              </c:ext>
            </c:extLst>
          </c:dPt>
          <c:dLbls>
            <c:dLbl>
              <c:idx val="0"/>
              <c:layout>
                <c:manualLayout>
                  <c:x val="-3.2719128651256188E-2"/>
                  <c:y val="0.122576956747003"/>
                </c:manualLayout>
              </c:layout>
              <c:tx>
                <c:rich>
                  <a:bodyPr/>
                  <a:lstStyle/>
                  <a:p>
                    <a:fld id="{403134AD-261C-483E-B1DF-992FE63E1738}" type="CATEGORYNAME">
                      <a:rPr lang="en-US" smtClean="0"/>
                      <a:pPr/>
                      <a:t>[NAZWA KATEGORII]</a:t>
                    </a:fld>
                    <a:r>
                      <a:rPr lang="en-US" baseline="0" smtClean="0"/>
                      <a:t>: </a:t>
                    </a:r>
                    <a:fld id="{82135FFF-A08A-49E1-AF65-0788FF3ACF1C}" type="VALUE">
                      <a:rPr lang="en-US" baseline="0"/>
                      <a:pPr/>
                      <a:t>[WARTOŚĆ]</a:t>
                    </a:fld>
                    <a:endParaRPr lang="en-US" baseline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6C6-4374-B827-9E98343DC97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99B36F6-E656-4724-918A-D3BE6345C693}" type="CATEGORYNAME">
                      <a:rPr lang="en-US" smtClean="0"/>
                      <a:pPr/>
                      <a:t>[NAZWA KATEGORII]</a:t>
                    </a:fld>
                    <a:r>
                      <a:rPr lang="en-US" baseline="0" smtClean="0"/>
                      <a:t>: </a:t>
                    </a:r>
                    <a:fld id="{C70FA272-D056-4B16-8027-34088885E6F3}" type="VALUE">
                      <a:rPr lang="en-US" baseline="0"/>
                      <a:pPr/>
                      <a:t>[WARTOŚĆ]</a:t>
                    </a:fld>
                    <a:endParaRPr lang="en-US" baseline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6C6-4374-B827-9E98343DC979}"/>
                </c:ext>
              </c:extLst>
            </c:dLbl>
            <c:dLbl>
              <c:idx val="2"/>
              <c:layout>
                <c:manualLayout>
                  <c:x val="-0.19329807521208578"/>
                  <c:y val="-0.20652524707108846"/>
                </c:manualLayout>
              </c:layout>
              <c:tx>
                <c:rich>
                  <a:bodyPr/>
                  <a:lstStyle/>
                  <a:p>
                    <a:fld id="{F4B84F77-BA86-4E86-8F65-D9D240CFCB91}" type="CATEGORYNAME">
                      <a:rPr lang="pl-PL" smtClean="0"/>
                      <a:pPr/>
                      <a:t>[NAZWA KATEGORII]</a:t>
                    </a:fld>
                    <a:r>
                      <a:rPr lang="pl-PL" baseline="0" smtClean="0"/>
                      <a:t>: </a:t>
                    </a:r>
                    <a:fld id="{B6A90E6E-59CF-4803-B02F-E47B0B2C99C7}" type="VALUE">
                      <a:rPr lang="pl-PL" baseline="0"/>
                      <a:pPr/>
                      <a:t>[WARTOŚĆ]</a:t>
                    </a:fld>
                    <a:endParaRPr lang="pl-PL" baseline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6C6-4374-B827-9E98343DC979}"/>
                </c:ext>
              </c:extLst>
            </c:dLbl>
            <c:dLbl>
              <c:idx val="3"/>
              <c:layout>
                <c:manualLayout>
                  <c:x val="0.14171578867874876"/>
                  <c:y val="-0.12284633885980734"/>
                </c:manualLayout>
              </c:layout>
              <c:tx>
                <c:rich>
                  <a:bodyPr/>
                  <a:lstStyle/>
                  <a:p>
                    <a:fld id="{8161D40C-C829-405E-A810-87A5D2CDB851}" type="CATEGORYNAME">
                      <a:rPr lang="en-US" smtClean="0"/>
                      <a:pPr/>
                      <a:t>[NAZWA KATEGORII]</a:t>
                    </a:fld>
                    <a:r>
                      <a:rPr lang="en-US" baseline="0" dirty="0" smtClean="0"/>
                      <a:t>: </a:t>
                    </a:r>
                    <a:fld id="{97599E2E-3CB8-40F6-A840-259A94193116}" type="VALUE">
                      <a:rPr lang="en-US" baseline="0"/>
                      <a:pPr/>
                      <a:t>[WARTOŚĆ]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6C6-4374-B827-9E98343DC97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8CCD530-853F-4A61-B64D-9DB58FBF245B}" type="CATEGORYNAME">
                      <a:rPr lang="en-US" smtClean="0"/>
                      <a:pPr/>
                      <a:t>[NAZWA KATEGORII]</a:t>
                    </a:fld>
                    <a:r>
                      <a:rPr lang="en-US" baseline="0" smtClean="0"/>
                      <a:t>: </a:t>
                    </a:r>
                    <a:fld id="{F5909305-40B1-4065-9ABB-8B5500859133}" type="VALUE">
                      <a:rPr lang="en-US" baseline="0"/>
                      <a:pPr/>
                      <a:t>[WARTOŚĆ]</a:t>
                    </a:fld>
                    <a:endParaRPr lang="en-US" baseline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6C6-4374-B827-9E98343DC9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pyt.18!$C$3:$G$3</c:f>
              <c:strCache>
                <c:ptCount val="5"/>
                <c:pt idx="0">
                  <c:v>zdecydowanie tak</c:v>
                </c:pt>
                <c:pt idx="1">
                  <c:v>raczej tak</c:v>
                </c:pt>
                <c:pt idx="2">
                  <c:v>ani tak, ani nie</c:v>
                </c:pt>
                <c:pt idx="3">
                  <c:v>raczej nie</c:v>
                </c:pt>
                <c:pt idx="4">
                  <c:v>zdecydowanie nie</c:v>
                </c:pt>
              </c:strCache>
            </c:strRef>
          </c:cat>
          <c:val>
            <c:numRef>
              <c:f>pyt.18!$C$17:$G$17</c:f>
              <c:numCache>
                <c:formatCode>0%</c:formatCode>
                <c:ptCount val="5"/>
                <c:pt idx="0">
                  <c:v>5.8986994431034424E-2</c:v>
                </c:pt>
                <c:pt idx="1">
                  <c:v>0.18514391625254029</c:v>
                </c:pt>
                <c:pt idx="2">
                  <c:v>0.29011737051743031</c:v>
                </c:pt>
                <c:pt idx="3">
                  <c:v>0.2471540243913746</c:v>
                </c:pt>
                <c:pt idx="4">
                  <c:v>0.1873945660725963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6C6-4374-B827-9E98343DC9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0.16112</cdr:y>
    </cdr:from>
    <cdr:to>
      <cdr:x>1</cdr:x>
      <cdr:y>0.32903</cdr:y>
    </cdr:to>
    <cdr:sp macro="" textlink="">
      <cdr:nvSpPr>
        <cdr:cNvPr id="3" name="Owal 2"/>
        <cdr:cNvSpPr/>
      </cdr:nvSpPr>
      <cdr:spPr>
        <a:xfrm xmlns:a="http://schemas.openxmlformats.org/drawingml/2006/main">
          <a:off x="0" y="709706"/>
          <a:ext cx="6577116" cy="73958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l-PL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2EB6D-8D92-4ABC-B463-9A5CA1538E1C}" type="datetimeFigureOut">
              <a:rPr lang="pl-PL" smtClean="0"/>
              <a:t>27.04.2023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5D9AA-F74D-4147-B876-944AF01759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8633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4D0D-4985-48FB-8EFB-C3F818B8A2D7}" type="datetimeFigureOut">
              <a:rPr lang="pl-PL" smtClean="0"/>
              <a:t>27.04.2023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9DC-47F6-48D8-ADAD-144988A1D3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785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4D0D-4985-48FB-8EFB-C3F818B8A2D7}" type="datetimeFigureOut">
              <a:rPr lang="pl-PL" smtClean="0"/>
              <a:t>27.04.2023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9DC-47F6-48D8-ADAD-144988A1D3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842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4D0D-4985-48FB-8EFB-C3F818B8A2D7}" type="datetimeFigureOut">
              <a:rPr lang="pl-PL" smtClean="0"/>
              <a:t>27.04.2023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9DC-47F6-48D8-ADAD-144988A1D3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7773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C05D3E-1098-4BB2-9B54-1D1834F14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1074" y="1618270"/>
            <a:ext cx="9849852" cy="238898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lang="pl-PL" sz="6398" b="1" kern="1200" dirty="0">
                <a:solidFill>
                  <a:schemeClr val="bg1"/>
                </a:solidFill>
                <a:latin typeface="Raleway" pitchFamily="2" charset="-18"/>
                <a:ea typeface="+mj-ea"/>
                <a:cs typeface="+mj-cs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F5E6AD7-A91D-48C9-8713-8FBAF00B6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1073" y="4246448"/>
            <a:ext cx="9144000" cy="7325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24843" algn="l"/>
              </a:tabLst>
              <a:defRPr sz="2399">
                <a:solidFill>
                  <a:schemeClr val="bg1"/>
                </a:solidFill>
                <a:latin typeface="Lato" panose="020B0604020202020204" charset="0"/>
              </a:defRPr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54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i obraz na d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>
            <a:extLst>
              <a:ext uri="{FF2B5EF4-FFF2-40B4-BE49-F238E27FC236}">
                <a16:creationId xmlns:a16="http://schemas.microsoft.com/office/drawing/2014/main" id="{46516CE4-9E00-4103-A91F-0B4884BDD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087347"/>
            <a:ext cx="12192000" cy="17706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latin typeface="Lato" panose="020B0604020202020204"/>
              </a:defRPr>
            </a:lvl1pPr>
          </a:lstStyle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DC82F9B-2CA1-43C5-B20A-357161A42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9" name="Symbol zastępczy tekstu 2">
            <a:extLst>
              <a:ext uri="{FF2B5EF4-FFF2-40B4-BE49-F238E27FC236}">
                <a16:creationId xmlns:a16="http://schemas.microsoft.com/office/drawing/2014/main" id="{D60D44C6-0C7E-41A9-A656-051A3A9F7C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3671" y="1592780"/>
            <a:ext cx="10516800" cy="2850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2399">
                <a:latin typeface="Lato" panose="020B0604020202020204"/>
              </a:defRPr>
            </a:lvl1pPr>
          </a:lstStyle>
          <a:p>
            <a:pPr lv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00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kst - szare tło">
    <p:bg>
      <p:bgPr>
        <a:solidFill>
          <a:srgbClr val="595959">
            <a:alpha val="3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B1CD9EC-B20D-43FF-8970-EB1D4A5C42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588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26F7763-D38D-44D2-AD4A-A4173467F8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3176" y="0"/>
            <a:ext cx="3618824" cy="145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78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4D0D-4985-48FB-8EFB-C3F818B8A2D7}" type="datetimeFigureOut">
              <a:rPr lang="pl-PL" smtClean="0"/>
              <a:t>27.04.2023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9DC-47F6-48D8-ADAD-144988A1D3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658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4D0D-4985-48FB-8EFB-C3F818B8A2D7}" type="datetimeFigureOut">
              <a:rPr lang="pl-PL" smtClean="0"/>
              <a:t>27.04.2023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9DC-47F6-48D8-ADAD-144988A1D3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645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4D0D-4985-48FB-8EFB-C3F818B8A2D7}" type="datetimeFigureOut">
              <a:rPr lang="pl-PL" smtClean="0"/>
              <a:t>27.04.2023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9DC-47F6-48D8-ADAD-144988A1D3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156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4D0D-4985-48FB-8EFB-C3F818B8A2D7}" type="datetimeFigureOut">
              <a:rPr lang="pl-PL" smtClean="0"/>
              <a:t>27.04.2023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9DC-47F6-48D8-ADAD-144988A1D3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593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4D0D-4985-48FB-8EFB-C3F818B8A2D7}" type="datetimeFigureOut">
              <a:rPr lang="pl-PL" smtClean="0"/>
              <a:t>27.04.2023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9DC-47F6-48D8-ADAD-144988A1D3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169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4D0D-4985-48FB-8EFB-C3F818B8A2D7}" type="datetimeFigureOut">
              <a:rPr lang="pl-PL" smtClean="0"/>
              <a:t>27.04.2023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9DC-47F6-48D8-ADAD-144988A1D3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88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4D0D-4985-48FB-8EFB-C3F818B8A2D7}" type="datetimeFigureOut">
              <a:rPr lang="pl-PL" smtClean="0"/>
              <a:t>27.04.2023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9DC-47F6-48D8-ADAD-144988A1D3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8858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4D0D-4985-48FB-8EFB-C3F818B8A2D7}" type="datetimeFigureOut">
              <a:rPr lang="pl-PL" smtClean="0"/>
              <a:t>27.04.2023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9DC-47F6-48D8-ADAD-144988A1D3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684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B4D0D-4985-48FB-8EFB-C3F818B8A2D7}" type="datetimeFigureOut">
              <a:rPr lang="pl-PL" smtClean="0"/>
              <a:t>27.04.2023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5A9DC-47F6-48D8-ADAD-144988A1D3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465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dzie szukać informacji o wsparciu dla firm? | Urząd Miasta w Jaś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325"/>
            <a:ext cx="12192000" cy="562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1EC6C1-2F2D-4760-A87D-78F96D913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2334" y="3818289"/>
            <a:ext cx="9846813" cy="2388980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FFFF00"/>
                </a:solidFill>
              </a:rPr>
              <a:t>JASŁO</a:t>
            </a:r>
            <a:r>
              <a:rPr lang="pl-PL" sz="1599" dirty="0" smtClean="0">
                <a:solidFill>
                  <a:srgbClr val="FFFF00"/>
                </a:solidFill>
              </a:rPr>
              <a:t> </a:t>
            </a:r>
            <a:r>
              <a:rPr lang="pl-PL" sz="3600" dirty="0" smtClean="0">
                <a:solidFill>
                  <a:srgbClr val="FFFF00"/>
                </a:solidFill>
              </a:rPr>
              <a:t/>
            </a:r>
            <a:br>
              <a:rPr lang="pl-PL" sz="3600" dirty="0" smtClean="0">
                <a:solidFill>
                  <a:srgbClr val="FFFF00"/>
                </a:solidFill>
              </a:rPr>
            </a:br>
            <a:r>
              <a:rPr lang="pl-PL" sz="1599" dirty="0" smtClean="0">
                <a:solidFill>
                  <a:srgbClr val="FFFF00"/>
                </a:solidFill>
              </a:rPr>
              <a:t>27-28 KWIETNIA 2023 </a:t>
            </a:r>
            <a:endParaRPr lang="en-US" sz="1599" dirty="0">
              <a:solidFill>
                <a:srgbClr val="FFFF00"/>
              </a:solidFill>
            </a:endParaRPr>
          </a:p>
        </p:txBody>
      </p:sp>
      <p:sp>
        <p:nvSpPr>
          <p:cNvPr id="4" name="AutoShape 2" descr="data:image/png;base64,%20iVBORw0KGgoAAAANSUhEUgAAAoIAAAEcCAYAAABTdNW7AAAAAXNSR0IArs4c6QAAAARnQU1BAACxjwv8YQUAAAAJcEhZcwAADsMAAA7DAcdvqGQAAI7lSURBVHhe7Z0HgB1F/cdnZnffu5Yeeu/Sew8EEBD569+GVAUB6SoiYofQBAREiiKgiPWvooiKgkgJvSNFaqgJJaGlJ3fv7e7M//ud3Xe58t7du+SSXPl9kt/N7uzs7Oxs+76pSh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GAs4p7W2SMnA7W+bnt+fBhxVO4dxhk1SeF3Q7m9+OoMMyfwRBEARhaSAf1aVILuq0els1qFStqlrV2vBby1q1otaqURmlLMJoo2Jl1VyonXfhOxWK5y21tpqBfcvqTPw9UzmEhw4aGnhBx7M5E+70bYMP3puzUpwmq8F7TZWGK6WpHuvKLlTWKGtTbaxutdbMLDj7RqjKr4xraXtD3/ZOaxaVv4mHTN4IgiAIwrJEhGA/w9IsCBxTek2tF5bMLlAxE5DLG2HTOIi9MVgebSJVVEEWnmKQMsaWvZhZgL+znVZzsDxTW/WKDtSj8HtE2bFT9AYz5zP0YBSFSLBWk5Se8coWjYXC/HWSONjWlu1O2rqNIPLGW+tGmVSN1ta0FJSXxkonOFEo5yR1Ki6rBMuzXaJmIh8/UFa/Errg3jS1D5nivJdXfXx6Wy4IB13eCIIgCMLyQoRgP5CX/IWlFwrrFoLyR63Wn3ZOb2qUazGhK3jRZxkwNy7nQPQpCLvsSlSM4pBugu2pim0atLpAzVCpvi9w7u8LwvTBltlqltpWJQNZFCJhXvzNeXOT0a5JbxnH8ad0ku7pEreackGTcaoY4Bwh6lQK1yZOWYg+m8Iv1kqnODnrvJmUxafIZIhDFqOmWE5iF2Pf+dbpqdYWblBp+pe32+a+tvObb1ZEoSAIgiAIPUC5ISwmFIBzHlRjmseqrZGTh2kdHhAYNUJpqhsN3WKUtlAsCFiLdiFYhXZ/DRHEFnI2hKUqdWaGdu4P0EM3BTZ9Sm+sZg4kQch8mXbimqNHNIabllSwj07dgVHqPhTgZB2yJoXgg6jFqcDyZfo7iEANUWip8mLkXQchqBPIau9mfgzH/XzeUiRCPFpry8aavyVt5rclW35wgxkvv88QebIEQRAEQehCDQki9IQvAZyhmtx8tXdizee1dh8PC6bgyhAtDiJGB1nOYpm9P3rK5Z6EYDsQgohJsTeJPziFYYNVtmTacOzbbWz/YZrVzfpn6i19VsfyxmXLpEnKnFpefxw0274qsZ+0Tn80Mq45LeMEIewcxBrFXiYEcVoVIWi5DXkHMejFH5e7lAhqiD0vFPMSQVcRglyGcIQIVAHCFF2kWlOoZefugN+vZyycedOOM2fOQ0gRhIIgCILQBXwfhb7g2wB+Xm1tY3Uy9MunwibdotoyYUJR50vunEHGUnpQFPasP+oSgjikj8XHlcXHv4YFhQUslKGHYvUgNOKNpqh+q9dSM5ZlCSG16etfHTWqZfzYQ0ysDoyU2aFgdNPCEgQaxJuBqLO+JI9iDnlCERdjP5YCUshxG8JR2LEKOBOLyEGIRO1L+rBMeYt17kOpyxJB54Ug1ikcseyFJUtg4dmoAhVbN7+s3J2hCi9fbdrzk/PQgiAIgiDk9CpBhEW411RDXFLHG6dODYpqdcoK354tp3dB1536hGDPsIBQFZGWNp1CbD2t0vSSIFHXq01VvLQFIYRxOKth/Y/qxJ6G09ixQZtCWxlCzouzXLBB1FEQ+hK+vCpY5SV7lsKOYb2bVfEyjMVyVSEIAdkuBGEUlb4E0ZcaZnGzgwlCKIOMoU5utfY9rP9CzWn9wZpzps3GXks1TwRBEARhsIBvotAbLPFSrxfXSheWLlGB+UQQWeOrObvIieUlBCtog4iCQNmYEir5V+rcpMIT6il9IOVV/8I8mXvpqhumaeGb2ppDi8oUk5gCENsoxrwQRAZRwLFaGELNiz+mxAtCCjz4cZ0lg14gUvyx9JAlid2FoEP8DNsuBCko24Ug/PLSxooQzAxZ4l2KS317wQVfX/GtZ5+GDwMJgiAIwrAm+1IKNaHgiZ8LdzPaXRE0qC1YKmW90OiuI5a3ECRsS6gDrUwBmqnNzgxs+H09p+HXatv5H/RT6aB+/7KxIyLVdIDSbpJxhTXZBpBiLGvTt0iYeZFHN+F4gNhOIUghRxHoBSMN6eU6xJ9jhxCEoaCzWO4uBPHHlyQiEZV2hdzfC04emy7C+bPsnqlFZECcuFdMor559YwXbzzLhxYEQRCE4QsrFYUasPND8nzwKeiqXwaNagsbQ1xAZPSPnloKUFEyiRBEtqxUGOqxruguTMe0/VxNU9tQ1OYhFwvu//5PVv5QsTjyR5EJrgmD4popjuWg0ihovahl3rBk0q8zs7Jl/M9yzfvToU8G14lGeG2yuHQXdexL+RiBNxwld9kZh9ucZccchszosNhOCeFMoNazYfLzI1ff6CSEkftfEARBGNZ0/toK7UAz6PRlc6BK3aVBwaycJC4bA5olUSymqiI1umiXDnTYQNGCgBUxmYkev+iXvXfuLhJL3Y9VC8Zh2iPEsdiBOdIqKblXbKrOKqyvfofNfS4JY34suG7tfdPUXtAY6K3iEs4gNsgeVrkifcgS37OXMadsEwiXJXQsAczX/dAvPhz8KqWCvoSQ1cGMA9uxzlJBthtUMQ7KjiZY9KV/vAYxToilfr7kMfNniaIvMfTVwogP0KnkXkcs1GKErda6skrNpAffmnLRgT71giAIgjD8qPatHPZQ9KTPqQMgon4ahmocBzteVEJFFwE6FD9VxMeibdlatg45x7AGIoXlT764Dv6+iAse3JedjA0VFBZ4IPj5YWjgMq6szVvPVI7pxWQXvFcBaqes5uMwl6t11bnGKE7RVhc4vJl33RrHILXnF4NgTJm9lCnAvBijyMMpeTFGIZgJNEqrSg9fCr1MsNG1fruvRoZREHoXog9xuKz6mOZcAhHoB5JOUu2HZsR+NkVGQhA6nKjF8XQMTx4Px/XisxewJ6+ICmHWubLVwXfWmPrcJThi75ksCIIgCEMMfP+EjlAEJlMKH1WJvS5sSFZM2Us1p3N1ZSb4Oms0bs/8/VqENahAl/iuELMhcN6H91vauA8Q9B1sLHsRqMxIiL3xkEZjsdfK0I1joKpGQa0UuBXrUC1dj9WZnoRgBQ5vmJcF/kqV1Nf1hxTT0yOzblxrdGG2+5Y19usFHQSJL63DcRCPL4WDUPNCEKZSHABOVqqHnXksirPKPrTEQtxRiBlnkbdxCT6xm2vSYKaL7TvI7/chGmeHifsghjBMkYtBrMbpklnBWrVqYs2KYWrHFFITKehDti1kB5Ws1LCHk69CCEudW5hY/eW133zxOuzdQw4LgiAIwtCjb1/OYUDpkWjrsNn93jSqjRIokQ4Ffx5fYEe16JVXV92Q+UGiUANZVVbTIcweg9h71NjwXr1i8rQeA0HYA26qGhOX1YeMVtvjKJsbq7aEZlpfF9UoxKhVXP2a1SMEiQ8HBeRidaOOIQY3Uq9mW7oz72/rrBTNdxdgly+kUHJZ6Z/OqnYp8nLxlVXRYp3LXUsEuUwhiLAhtgWpsgtLrg1xvAgB+F8IymeRzY+PLI95asSGH5upzzqLMVflnU02aSkV9MYF27abTvT2Zau3R/6sE1qjY+s009ZXqI0T595Fwj+/1hsv/zvzFQRBEIThQd+/nEMY+2Tzii4q/8oU0/04+wVlHmRNtrELFeHVkWz4FmchgF6CmvkT3NtnzFaPrLlL/dWwXbEvqTUgmrZ1gdoFKfmYLqgNIcIMBFanFNQrBCvoJgRsVb9SC9yxejMOSd2Z+TesuUoY20ttqA5kla9lj11EzireTNjRkEdeCGbWXuoHwefHBEQesqQw5LJFFLGbZsvuFux/b6rCh1b58ZTX8sMtDmbq5h/aOmxN9oYGPChweksc1zB5fSVA5sXWPtPo7CdXeuPlV3JvQRAEQRjy4IstkMmTVThh5eicMLDfYvs8X/Ll9U7NAqpOYlAHkEVWz1LWXQU9+Fu9kXo+39QvuOtVUNpMrWdCtVeg1dHaqG1wfOM7Z4C+CEHtpyzWb7nEfS3cQF2fe7djb25ZYeHCUVc3GPOpFAfg4NAmjRRn7fBtAynsILh4bC8AmQb4UQRWOn2wzV5Wcqht0qZfxo7XqMD8a+wW27ygD/wTt/Qbr6698VqRiQ+xqflKoPTKSEHXgtxe0KoB2rrNlf/YVnj5iA1fVqV8gyAIgiAMaeqQDcOD+Fm1t9bmJgitBgoedijIygS7An+osCDvmcBSQGe0S2P3KOTHN6ON1V1+w1LEvqnG2Tb1WWjUU3Wo10VaOVCfv5rVhKAXtI5KVSlTsByYeXqaqhOjDdRf8yDtuNvGjGpbUPxVEOpPpBwIOvFnjINSPWZC0Hd2YRWwL/mjIKSLdbYNxHrAbIu1KyfubWPdj+Ok4dfjz3xxOtJRLUP7BacmmVdW/+MmkWm7MHAN+yIRAXs0+0zpSN7QsmN7T17rrPmkLeEETl1t2itXYutSS6sgCIIgDBS6fCWHJ/ZmNdKtpe4wkdrOD2nSY64E0HsRrE3pwA+fwu4Pv4lGpN/Qq/Xe+aI/mf+cWiUqFE8LTPo5U0jHqzjI1FgXeDrsb8JhZGyip+McvxStn/4l27qImRCBja3RZaExR3AQ5xSW9QyGJuL8yb7kz+vBXAjCP4XAhMtewCwVDLR2pZKeFyf6xoVp+ey1vj2tZhvEpcEDq6/euHoQTDKq4YRAm5Fxpci0F6gLCzAowefC1H521WkvP5dvEgRBEIQhi8ndYU15NXO8DtTWrOLsUQMCyKNcBEYQgdFCiMHzo+npsctaBJKWTdT04vqlrzmbHFEuubudgXSrckV9uVgIERir93Xc+OVqItBNXmv0iHJ4tomCw3zzPy8d8RfLvu0jVCAHiLYG/lzPXV1xA6WiyLnYuieVSY4bv/1qX1zWIpDs8uabra+svfb3EuO+A5H+ftih5K8WPgjOg+OFF0O9SdpgjkSesZBQEARBEIY0vX8lhzj2v2q9OFA3FQpqY9dhqBiKJ1q1HAqgtmIXlGyizyr+qfwDfZZvJbdcmfeKWqlJsapYHQdhM7JjwaDm/MOp+kA7c7JZL/5d7t2Oe2zMqPLM4tmBTk5QLoi4L0v9nPWdPJSlGqRIrpQC2gDLEIlYZwmqwXaXeKX4S4ivi0YeN/WFPOrlhpukzNTr1j8ycOYiY/QYJLMDWaU/9Ww2CwrWKGjxLwy0SpR726buU2u+9NIjPrggCIIgDFGGfYlgYtRBhSDYmFWeHaFGqKIBvW6AGHJpmvy0uGn5hwNBBJIR66l3zDT1Hcixk9NETffTZwB2DEkTN9MlrroIfEA1lmeacwITn2hDG3FOYD/wdV7axzvEUCSxfKxiBpqPYQKnQg7Gp+xcbD9tbsPIrwwEEUh4Xdae9vK1uDjnQJzGhoMxUvDRzUswOYyODuGHZVbzqxAiEOdaDM2qqqgOvX6TTQpZbIIgCIIwNBnWQtC9otYMAv0xFbCdWzXZ1x3f4zZW/2wou7O07j7syvJE76kSvY76JXTOYS7Wz6uigQRSM1VqTw43tN1EoH1ypebWtvEXujD4kjZBqOIAIgm3hFfBWYcZX1rGVe/nF/0yq6Aj5EVs3dup1sc0HTX1klUOf3pBFmLgsOYbh1xmA3UdVa2v5g7wxws/ikEsV0Rhvk6RGEMMGqMP3TZsXTuLRRAEQRCGJsNaCKblaDedmp1VmfWomeDpCHWPLxTLjbohKaupQTE8XW/d88DQyxOzjpqsXdMhrhz+2yp1Wrih+m2+qR33yphRpTnJeWHgTjIm1YliKZ9V1vi6Xt8eMGXvkEomcCwY+BkD1QSxFBWcKqXqpVDpL4z4whvdhqAZKGh1lnWNoyaFOnysEDllo1S5EOcX4lxhdFWEgPQLuI7zhmtCtUJTFH0qi0UQBEEQhib8zA9L7JOqOQ3DK8MGfXgaJ1DE3YVgFZy16qvhpuryfH1A46apRr1m98Gs3b2jxpSsOisKgxOg+MLE62D2CoYYouZjmz/oI1+Exvl88Y89h52FCLQQgRCM5dhNSWN94ohD3r4ji3Vg8+4Gm+1fMuXrTaibcWpZFT8LP/kEeLHLUPDLq4951gj3lA3H7rzmQw8t9oDggiAIgjCQGbYlgtqoNfCp/4gqW991gAKoq3XUhqwKhd/9Zqy6Nvca8FQTgXbK2JHQc2cWwuB4o0zox0xkNbBJs3Z/FEJ5EWjWRpC5A0kEl4WBUeRUWdkXE+OOHSwikMQjP7hLNYR/LISh0nnJn/Elg7iuXM/NtxmMIHwjZEXBbRiqGTvkUQiCIAjCkGPYCsFUR1sFBbcSR0AOWOqF739X80KQxUdwHXRCUlKXm1XUgGsHVy9vPaaa0vcWfl8F8Uk6LEepSyD2KATZkQInSqPg5TrvjA5ikOEKYQrdbF/XgTth5Kdn3J3FOjhY7fHpC21o/9AWxu8FeVWwpejDOTmI26zjCM4dfl4Mstq44BqTov50FoMgCIIgDD2GpRDkdG0QPx+G4vE6z4u+HtAQDhCCD0VaDSrx0xH7vBqxYtJ0QWCCL2mWfXEQaIg7nJkXgrwVfDUpYbWpF4dcxjbcJYWCUm3WvgQB9YXGj70zOQs4uCjNSe7Bmd8bcuRoL/aya2twYTnYNksB6cfOJC7QKvIZEGw7eeJE+gqCIAjCkGN4CsGt1Fin0j39tGhs/+aL/noAgsA59WezlXo39xlUuCfUaDev8P1QBSd58edCxbH//ODYXPeiLxN+7DXL9nGZGOS6U0WIpLZYv6RUekLT/oOrJLAjG778ckkX9K3lwLWavFSwXRCyD0zInsN4JLBMs74nsVlj43DGxj4CQRAEQRhiDEshqFO1KTTO6izm8xmAlWpQJFIYxCXznnHhw7n3oMI9rcbYtOFsE5jjVcjJg3m6CUReRQCyapg9grPewsqkKmBVMMUv8iWIOIdeMgUBjmvc/4NB0yawFraobofIezMMc8HHOnD8Z5Uw1yvjJRqIQAOBGIRujArSzf3OgiAIgjDEGJZC0KVqLeicIj79HaAa7Gz8qyKnjHb/1Tp5hauDCfeMaklaC2fjXE/AyUS+HpxiLy8BpNQl1EIs+WNFOc/ZUhRiqQCxZFP1glPpMY37Dc7q4K6sdcdLr9pQv+oKuL4RzjbCmcKl6NO41t64rZB1JFEF1WJDu362tyAIgiAMLYalEITGYblPfUArOGdf0JupGbnPoMC9pZpsuekCHQQnapWEKmUJYMUQwKvcihjMhGFmVjkIwahoVZy4l1ykjyt8ePY9DD1UCIr2wSRMnS7gAeDPAYg+G+G8IQJpWc9hBMRyVMTPgChYOdtTEARBEIYWw1MI1jlooC80a/Mlg69lPoMDP0TM9OACbeOTjCkb6wfMyzcSnhiNV5+b/IlmflwOi4FKknSKLsbHFCa8f6/fZwihi/oxFbrYQAg6WKUUMBN/mXGgaVoEgRgU03HMHb+zIAiCIAwhhqcQTPGhd65XY+7YVC1A+EFTGsg2gW7u/O9rF53oS/g4UHS2JZcyueiDsXMIXa5l61aZglNpWU1Rxp1Q2GX2oO0Y0iNRMFUXVVlB5GVDxeBStxuEP/wyl1XGyKTAjHz2s5s053sLgiAIwpBheApBnjZLyXoz32EiXIDF9/MdBzS+Y0g5OlsF+jhtXJCdBwQNlR5Fn68W5gI8KtXEXgbSD8uRdTZJX7RGHRvtOudOeHYC2thw6J1e7TEVsWq6k72jWuifR7VciRrSWSbSiSnivFkS6EsFK4aThJsZtmEdQnHESiPSkfnugiAIgjBkoAIYdthnzJHO6V/kqzUxoVVpErxlgvAws0nbgC4de+cZ1TK+rXC+MuYEo23AUs9OeNEHvDik+MuBXvTCOLDKlt0LaaqPLUxouzfbuAg7XTWrheqr2HUn3DWx93S+rWUD/DrdR9ooY7UqcNISQ+0X2AJCPI5EnWPWVtPzYMuN947aaAQU76s6UOPbs4JdpHPYY7pCY6DVwjh9rFWbg9a67qVXc29BEARBGBJAAQxHqF/4sa9YLQw0EwRUpfZ0gMLeweNbox9oHZ5oOABKVxHYC449ZJ2bYhr1MdVEINFlVXCBnmBGqo+ZovqUtwb1v7B9g0a1T0fDtg+Hkdqt0KAmhKOSCTjCOJWkNwwEEUiSMUXLWURY4lcx9hyumB9UGvrVu6wahlvkjoIgCIIwxBimQpB0FILMhmrGgaR1wEnIsDIgcY+p8bY1ukAbfaJSJeNsVlhXFzz1IkRgbF9UJj1Wb9V2X7ahCnNgCSRmGcesx0qwxLhkvnoutPYL0fpqwIxB2BLPa1FFE2QiLzNdsJ3N9yLOehKrSMdJnzJWEARBEAYHVDvDEBaZsaq0F4MGCIKgUZdL4+Ax4Jj/TNPKVoU/VNpABLLQknMmU93VB0QO5c0UrZITzDZJz1Xf41TgjGuut2yUAzPbRL3kkuAYvZ6qLTCXAwtdACFoDTuLLDJsiCD8Q+RLbvTzpYWhWtBUcHP9zoIgCIIwhBimQrArFE9VjKLHBc3GhOOxNKBgSWBja/kiiMDPG201/iPFEDQd2re1o1m3jZNhg7i8UZwL4ZnaF3SaHmO2T3sfLLrMClLdkq/1DrMvsM6GyayubQiXN0EhGY+zidhJJDMIQF8VzN7CeCjCrLcwO4ywZFBHasEYNWYh9xUEQRCEoYQIwXZy8dfRoGAgCEJnghXhMWDg3MHWFS81Wn/OsJcD9B98qbyQ7EzodaZyTjkUP9a+qK051uyY1DVY9AIY5JI/Uj0wZGjMRpENfu3eUJsNJDGoG/V6JnKRofCLKPqQODYbhfnSwIDr2AZznHHFqNn6mselalgQBEEYcgxLIWhtAFHC8fUqxn+L5FLFHHvYUiA4t5ab7LsOLHfsAyPHurbiT4wuHOZTaZnSHF/i12G9E7l/gb2D02lpmnxZb5cs1SpblyKXi2o7G6tfDCQxqIvpdkFRRX4g6TBVfsgYXwKI+4DVwbzSLP+EX0whGKl3sz0FQRAEYWgxLIUgvu1tbEvXm/mhVqxj6dZ6bqxa7tOMzXtQrVTW7goIlEOzHhm8fNRWHfQVxWBXvBfCsAo0cdOs1idFO6jb/balivWdRoKi2c6W1c/dq2rz5S4Gefwg2DJke8C8TaAXfRSFFISsIm4fV9BRZydBwSy1AcWdc3pZW37oHkG4wFpbrDf88gRpLCCtjflqXVTyYkktj67fqXasapYHr4tq+y+J5dEuFaodr5rlweumWhxL2/JDC8KAZVjepPa5pm1cnNxjjO6l8wOyJ7Aqseodl5Q/U9ha3Z9vWOa4h9XKSdp4kQnMYTpMtEohXHxVMDb6MQI71NpWaycYQtQk9g1bTk+KdlE35b51Y19RK+GV9ncIpR1cPZWkCAyZhRcvV7BcxFpZPagK9ni9uvovx+r24ZYxMy9dd00Vu9sLWm8Q+2F2mMZc+PvVSppx6eGVJmqWivWRY8955W+Zb/8CAbMJbEcs9nHQn8WCJ9lmjMG9b3ocygcfsBbYp7XWz8Iez70HHMi7lZC+I5HWm3BOz+bePYKwhSRJ9sd+o7ia+dYPjsOHbR5sNoz5OANxzYfLMSjrbj5Ri1zUToTLH5+14jNBELyM49Vdqo/41ofthMXFKgDAedOJ0zSdj2PPxLHfwjoH22f7WYf1fnumy+XyTjjehvlqNTS2t8G9BW5dHblw7pwdiPnKpj5LfJ3qIIjjeGpDQ8M9yJsk9xOEAUcVxTD0cY+pUTYI7zWh2XzRZ6BKVnAb3+uRUa5kjzZbxb0OQr00sM+pccmspsuCIDrMmFilNlWGA+ExgUif11T+HewT3OFUuA6gaCACp9k4OQ4i8F+ZZ9+w09RqEIC3QQhu7Op5pdkgS4ZOc2FllG7w09c9GoTh0WqN+JnlIQbnXrrmZyD8rsWPgFFppfM48aWrcFhkab2ExWXXqhy7V4JUf3TUGa++5AP0MxAkX8VH9Uc47rJog8iGDvxwH4qPZ4/D+eQfzWuQrk3xETsI4V/MtgwckLYmpPMapG9XrH4aaXwi29Iz2G809nsA+22E1cUR4LxvFyIeCqD3Ec97WKYY5A/FO+C+AtfCXaz7G3FRAP4BNhHL1e4LPloBtv0K986RmVfv4F47Gnl0ORbZSnhx05bivFqxOB/L78Hl/fQ6/O6Fezfct2D9IYavgHM8rFY6DY7/AY41AedU17OJONeC8zvss2uNfO1XcJwIx7wR6fsclqWzmTBgWaxfhoOeV9V8bcL7WNrnC4IqRUBd8UoGWeQ7Epi97X3jRtBnWTKbcwfPabwiDBREYCaqjEaa8I3RhiKQ4G97NTFgIH9OsMjiBZi8oa1bbBFIdOxzoaGez0cWBHlLaw/PamKngshtr8r2OvdqtFyqiZFNexca1Ch8Rn01cNYzGAkJkZcdjLPKGJyxKwRvjzz9lZfz3fsdfCT8M8iPxjIwHotur/mOILxyJSRvS3w0f40P2nrZloEB0kQReBHSdxhWKTz6Kj4KzA9Y1zyqx7jvaBx7VdgWWP4w04E0XQq7Hen6DdydYPy11mewn0Ycft8Ox+xoIYzXkA0Z+oLfJ9+/a5x1Gc6zAe4Y2BpY3ga2L+xYxHs10n0n0n0pbEMs+/t6cWHe4Rg9pZPvIwravr5DuN8yed7y4yzWPSAIy5IlelgHK/pAlVqt7scXHy+cAGKwl2wow5zbW42bt2rmsWyY+1jL+Oa5TT/Bi/YQvu1cym9d/t7zYo8LXO/4LmxXXnjlG+XKwRu2rI8zO6aLLQI7sChyZB1eqZUK1c74UPzTIS0Eq2wzqIp6W+vsL8rLuM3ggmvWXx2v5y0Dzi/MdoH4JPgZRuBmw8ZwGfcCxSFLUSG0Taifxsu8y4n0H/hoLrW4a4GPbJ+OiftvBzi/R1o3wq7L7HrVAmlgtfUFuC4sMfJeudsXlrjUqivIpwKMAukQpO92GEt614YtTp71ek44/z6dA9KFpCyd2w1paUL868O+jGPcm6bpd+COX8xzJ/UktE8n09bWxnsnX1tm9Pt9Jgj9zbAUgsSE6VNpm5tr8Jxa/+Oy2vsKfnyPpZoNUlZQpWDffMMSw17IblLt/HcPr7VyS2wvDQN9iJ/lrvI+9S+yynJufl0rxyrNyg/xIjYldhpO78Ro5/SWzLOfoH6O1fM2Vvc5CsIOMHm9ySbXZlVQcNsGTl2j3lx2YjA0CyaGBbtNyup0DhETIqH50DEUhN7YYYSlhQWnbJiWjU76Q0APevCh3x4f0V/CNl6Cj/sSg2NTBJ4LOwlpGrDvLwiiJqTvSxDPf0Rad1meebaswbmvGATBOTj3n+G8l+v9IghC7wxbITh3dvy2Mem9KkqUrlUo470zkUVBaLU90j6p2HZqiZmtiqunHx71VTd5IuRHZ+ZPblq5VJ57sdXRoVQpnd6jTBN/Y1L05QKxYkyn70ASYJ/YTVM6OcHsWP4Hd+sfcJwIKbDqSZ2qo4NmdTgE4Z2KfoDpyURgD+99n8y8mrgh2NHG5urylGiLpS0G3/vruBFtDfqjxRG6mLJJQD6jCIVfNo0c1sPMMlEI/0BNt84OqFlRlif4wLO682elUmnj3GuZgmOzOvh8uF9GWgbFuwvJ3AHpvRaLEzOf4QPO/ZNwvBjMfARBGIgMWyE4ehc10+rwPl8cRGVFAUMx1dE6ahMEMc5spXTDJ3KfJaJRRQ3KmTNT8+y33SRWVGZwnMBiVPhhZOLDIEV0mjpcJBzc0yE9HqYT/9tLCWEhO4ZABMbuGLONutkH6wdaoTHhNLpW9TyOeZLZUD2kV1Gvm1Ada8vqrprVxF3w4zb6pCLNbcjT0OwUhum17o1oqY4z2NzatFUQmY+XkXg/kHSlJBBPAEsHs3ag9MNyvt0U9F1jTpnKnqFCDj7uuxQKhWtZTZx7LRNwvEbYRVrrEweLCKyA5LJK/XKkf53ca9iA67ULnItx/gNudiZBEDKGrRAkNgwfdCX9PsQI1rw66WKd0SG0jnNfnn7rSktcKphGxblWB6k29ox4z9HfpBh0r4wZVU7DK5XRh2rW7SZIl4UM9NNdID3Ue0gXXq65mOJ6JbUs3WIpYTLNJslxZqf039nW/qFRFxpx0Neg344166gHc2+l11KvxqH6IsTgfSwZzGrruuddBVupvvankypXTiC47LZpOb5uaY0zOOVmZGYxPrypoEb6LKQIzKuBtR8zEPlJP7YNhD9FYIpkah382UcwAMCHtF9gVLAleu5x/7Fk8DcQNhvA7ffr1RUcg9XBP6QIhC1R2vsKjluTPEhdIN24t933Ye0/+gYq/uR6IQ9aL/thl1NhS/1e6S/8SfYP/IkpCAOaQfNgLg3YC9iOnvProNDwSdXKUrfq7zc8zN5lnwFrXSktJ6cUdrQ/9Z6Lyfy7x69S0OnTUaDGp4mKEe/ZKnAfCgNzGGuqO6bEizyWoLFtW1b3imUOcMKSzMD76YL11cGpDY6Pdl7Yv20CgXtNjXZpuL5ZP3ks9+qEfVWtZa36tYnC3VxskKQUaax/ZA6OM2jL+jGcx9H9Pc5g/LeV9iord0vggoJLDcQy8o7Zmben5PeJzQP8AZGlodEqjt1zThf2HHH4q0t1VpEkSU4JguCSfLUquP/aILoehZjIZvpbfNhLdg7c840x/8m8qoNjNsF+jPA1hyfBdt4LhyOu5zOf/gfnPQLHOQ/pqCkCsZ3DtXwG6Xgq8+kZhOfwMY8g/Aa5V1UQ5h04jLPrveh7DSOeVeCOh9Ul7hDfHITl0D09ltQj3CqI+3qEm5B7VQVhfoMwh+ervYJ4j8Y+P8U+NXsbIwwHh3oExrH5ut5rHLuviDBjscxzHwurS5hjn1ew70EIX9eYlGmaXonwJ+SrVUGcsxAfxxucknv1yMKFC9cqFot/QHiOpVgT5BEHkH8aLj8KS/K8sfMQp/BkxyaOeSgIA5JhLQRJ8lTjSZABPzLGRZUaWLwAsgVQySDvA3+WGiWl5IkkSg9o3EK96jcuBvNvGb9K1JQ+Dc2BDwm/0IgbCwm1kxd9iy4NNVHWQZAut2UJdVyGmDF+iJh0qo3TL0W7pv3YJrBv2NfVOhCBP9eFYE9IW5xAX4ZoMxCDgbKl5KGk6I4vrK6e7g8xOP2ilZrHbGj/ZoLihy21Kd7tvklopYQVLoVhdiT4IWsbIqPaSu57jVPeOF+fVbkrlg71CEF88KbhgzIR98fruddSB89Ar0KQIAzbUHJ8uro+xn0Bcbfg3L+PNLBjSM2SFYRbWkLwzwhD8dLpHsD+7H47BotbwN0X2w/A8npwFz20NUD4PyDYobCa9zaOu9yEIJhTLpd3g2D6b77eCewfwlaAUPNDx+A82A5wjXrOHZyFYGfmyz2yPIUg4v0jwnDsPxkEWhgWLNNqloFI0OT+rlX6POedwwuuk+FPp2VPolVYCLculPSJ8FrCah5IUMo8RG0hSLwIJBQn+SKB/PPbvSSk60uyIJwoAgOkPlHTbCk9YXmKQGLWVq/pluiLtpzeqSIvt+oH30VXssoU9U5hoq5xr/EjixNeArj/Cpu6Y0zB7eECznWH7znbBcLNDMekn68qRnKNxbV1qi1N3gx0evPSFoH1wm8s7sGePt7LDaSNYuXHSN+6mU//gPgoRC/AB7lHEbiU4XG7vSORHot0fQCbDBH/bXgdjrQ+lG3tlW0QdrN8ecABEaSjCL+EakBxhPOejjD/xLmfDK/jYE/6jb2A894L8a+erw5kspetIAwThr0Q1Bu0vZGm6iYXs03YojdArbcAXmZ4WwZKm8LR7vHgw7n3YuHLBGDsDtKt+Uw3GVUJUxGDWIIMdama6hJ7TLRbPw8Rs5iYVUqvxZE9xiVqsh9rsF6YryxBhF4zQbCDtcEv3ItLNuj0wttX3i416clBUQdpgB/3UJhZpxAKwsyMF4RcxvFhIeSW1e5vhQ1XeSaLRegNiIN98FxwFpI1c68lAvEUYGfDTsTq8hKBFXq9/yCMHkQesA3ca7lXTRBmLYih7fPVAUkcx3U/czh3Dq90Os6p1/m4ce6bw+nXHwxLiexFKwjDhGEvBEnQaK501r6BVxVfVvDp+R1gOc9vUY12QXCu/W/DGrl330i1n5HcL8OpLHaEfpnlHh3eT7rSO9ja46IJpX7tGLKkNK6tXis3uS/aRN2bdSDJ/GuDAHl7Peuscm1OBaEf7++68jOLN7QMe1+HOvleodmtzfqdIChCvCewGHc9MpSHg+vFv19WqlDUqmTtdGfMDXq7x5fFlG9DBgihD0MM/BLGabwWG9zvDYiDIvCrEBl9vu7LC5z/w0jz7/LVmuCcinAGQ6lY3eDc/0XLV2uCcx8NZ5kOyi8IQu+IEARm49a3nTJXOdbIQhngpUZN2EGAdYbNeyz1RGC2c2V7rpusGvJNddPcrObjCK25HoHxmHlpH3QPSwshFXPjMpPEKmKjTBiqpBROtUHxeLPrwlt9hAOMxlXUa4FWn7dlfY8LkHpfu1f7dstKObPvPttou7JTYaPdJmiwPytPibbsixh0j6koLQdfDSL3v3GlzaVBnOwdHuJK+2FislJAR+N0cpGBIEReh63/HHHAW5OzmIS+gA/9nnB+ASG3WNPRQUhxnMAz8Px9DXEt75LAPoE0I+n2PzDOw9sjCMv2hUMGnE+K834I16+eDhEr5K4gCAMEEYI5bYW261ySPke9Yl0C1ZFSjuVbu0BhRpclg9p9Ph0RnjKph1lCquHK7/md81VP57WueCWooAFVHKupqXUnRTvMGhDVwbXQ66lpJnJHurK+U0WQu4Z1xcYL2kzXVYx/odio9pi3ebb7ksGC2j406VXuTcVqpV5hFGncdJgO4q96wYer4k3jejJiXiVcYz+GoBeEWEWAEMKwpOO3UtNwTRaTsDggj/eCILgKwqDHjhhdQXiOE/g9LJ6KOAZke8jeCILgTaS91ypS0Iw84jy5Qwac+7Nw2CO9N8bi3OW7IwgDCHkgc1o2UzOcSX7gEpa5Rdm0cxVF0gU/bAuHG4GxABH/Tv/uJ8LjFqcKs15YYhYgSUmip6apOq5h4ux/5psGNL4DyQh7TNKW3qmCSnlnZu30IIAtO5AU1I5pSV3d9qzqUVww/8sPRQdqa84PIjPC4joZ6k9jIQYz11cH+yJY+sFhG0GspypxqU5/2bz/jEfz6ITFxBizN5wrW1tb6yoZpCiCsTfp17HvYBZILBEblsOE4PrNg1NPcwqOwSrfHUEYQMgD2YEgUX931v5ZFeJcA0I4VCETMVQvmRgMQtUIjfaD9InoqKUlBgNcqSRVryVOHdM4cdaArA6uhVlFvRaNsF9UsburYwcSfDwy60EJsuyQJYNhaHaKCuYX9j+FmmIwfTA4INDBFabBrpzgKmh2EIFlbQPT3CgGM0FIc7CwADGo9JPWFH+URyUsIVrrvYvF4s9tL20GKQIR5hwsngoROChLAiskSTICTku2NuwYB+tVxONac6aeyvgIgiAMAEQIdkBvp+boRP3Ixe51DeVVuwYjE4GZ4S9UhzGaH4FLy48tHTHoZ8Kw9h/FlcZygNJBB6ejKwXBUTZ291AMdixsrZlZFHMI6KVimTXLeoJrSa5te7lWySCidWzoB2GnS9gZ3xsOAefXWRKIRV5S72ZC0CBfyypdkETmO6P2efuDLJ6BBcQSb7QEDvsXLZZlMS1bcO32wLF/hY9/1anVsI1tAisiEL+lBjdhGK6Oc1o5X+0JDixdzpeHBLiObLrBziC98R7OPXtxDlwoVNPKs7M4lkUjCIMDEYJdMDsmD1ob/sSlumwM263B0xv+5JY95fy7yDiRRqBNS6D1Zel/zJG9isERyiLevMixEg/hwbqXRKYxt+jjym+/e2rHuYkHE43rlF4vB+4Il6i72IGkfVICnnI1bDZkDkWjLzVMOM6g2w2X5Rr7pNowD9VOuIu93ln7lbQczgg4NqD/3lAAcpliMCsRZHxeFAYQgtpSOl7V8N7YO7NYBh74cLIn7a5xHO+eJMmefbG2tra94E7Ex2m5zPUKgTcRDksGO4l3rDfDvodzO2UoiEDkLzuM7VZPqSbCzswXhwQ4nyZcxwmwHksEES5F/nC2loHOynhmPsznpvIc1Ws4R7aR3RY2KN/RwvBEhGAVgpU2vTJN1I38bYe3F95gFIQQZ7llP/g6GoEYZDVxoJq1Ci53T0Zf7EkM6pKKsbmMl2cmWBgSV8NgIZv6rGPcWTKCQHPKorPjPUZ/27nPDsqPZ9O6aqoO3dG2zdyhQvaJDnjG+dYu+AkdYNjMEHi5KldyKirqPVyjvso+V0UM7tr2+zRNTkmtflMX2C4wz0mfpVkJodEx8rmkwoJWiVKTg1j9SB/43EAuoVkB1/2nYRjeFATBX/tixWLxb9j3T8i77fK4+hXES7XdI7jH+XG8FObHGYQALGKZIrDXjiH1xL+8QRJ5i3E+3YMzn9rg3Dl122LPSDTQ4LmnafpZLO6T+dQGYafhx8zUfHXAgntyAp6dG2B/7/gs1WM4Rw7qfyGMNUSCMCgQIVgFvdrjC4Nw4bdtbJ6vFFrVC7WiCXWzSvUP3RPR4TXF4HsMGiwsW9uaKLsgVUmbdTaGZ4x9YmhKzj8cI7pUBxpmUqdNGoaBxvLpyd13TrI3r88xyQYd7EBiGpJjXdneoQLtbMd64mp0kQK+mrgQ7OmC4Fr7jFo/926nuGvbH1RqT7Vx+raKEoVPlReAWQlhonQIi4xKy/goBe4Ms/fMt7I9Byb4MHGO4BbYiMWwZlgLPtb9/sMBH70SjMOGvJl71QRidH+IoB/B1kH4M5EmisDeSpAWwB6FLa8qe94wVYUo0uSrAHNRexDsYpxjPaWuryEc5/IdsERRxF9gNamcO6wB99VRuI7n4pxG5Zt74p5CofBSvjxgwfmEfGZg1Z6nHg35wJJhzorTy0tNEAYOIgRrYLZSrwVBclJq7Uw/BF6deK0Rww3cCJe6S9JHzYFVxeCByqrIHqJStzPC76JLdk+duP2U1ftB+u1nEr2fTe1+xqqPu1QfjLhg5uA0MQfp1ByOL+vTqtC2XKr7+gMvBiN3jC2ru/EC7dNbk1lsy7438QRXUL+0VXoThzvG1+s0+RrE4Lu6ACHIav4A+/Ba4k/i1AIVlc4t7DLr/myPoQs+SjUFzZKCa3cDnJMgiN7IfHrkUzAOefQ17NdjSSDia4Nxsv6zsLq8Sms5zMsGSAdtw46GbZxnmFPL/QXL1yCd9Y6d+CDEwmv58kCE34S1cY7rdT3n3DbCObPq8zgs/xPnfRnOp9cBshF2IcLeBluYew1llsqzJghLC/nV0gv20egIF7gfG6NaIMhy3+rZ5n0rrwB+e0Ol0sTOgmg7IdgGwoT9HvoRCsz+jnNZY59tWMuF6S91FE9kEz4vWeqAP7h56ixTSsvmPtNqj4Z47zb5fPJgdJAO3YUm0msqP3NWoDj6LcT9+cF2JY5bt1xJkuSUIAguyVeXCjjdVtgBURTdnHv1Cj70LNX4MW6wI3OvbmA7hwv5FoTAJXEc7wP3aljVjiF9AfEugHMG48XyBNgNSMeK2dbuYPsrcD6D8E9lPj2D8KORH48gfI/DESEMJ6WpNRxMhDQV+QDWC+J7B+E/ieP2OC8xwq2CNF6PcJzHuSYI8xuEOTxf7RXEezT2+Sn2qSnCEYZPIAfFrloqyPNFHGyi0qdhfhDv37HPEdifvYZ7JU3TKxH+hHy1KohzFuLbCeG6PffVWLhw4VrFYvEPCL9T7rVUQP7w+v4PjjOk2oIKQxcpEewFreP/c6m6AG/FNh3wpd/Di78iYipqJmGbwWCMTsMr06caqpcMLgGDXQQSs2nbVGPNkS5Rd7qg/vNhNS8D27LhoNMTbKO5uu2pwkbZ1kWEO8d/1NaXXrziGnBlTJJoU77KbFviuHXCEoJ89e8QiEyW9nwFH8ElqmZHfKxu/iHiupzrEJjLrS0sPuQhrKWG9UkE4pwcwv8C+/UoApc3SJ+GNeXn2M1wDnT7KgLfhLC7BPvWJQIFQVi2iBDsBb2dij9oTC6zsbvEadtW7d3v+3pQlfg/XbRMyiFK7Fgd26vcY+Gx/S0GhwJ649LruqBYTXy7ipCJrItnhxkYNXUty4AgTKwKGtUeYUNyddsjqpsYNDum/4KQ/4pts8/rNPiZ0e40XEeW9gj9CAQCG8qfhg//u5lP38B+KZxrEM9FEA1D5vpQBMLhAPAXe49hBK7pbJz+twuFwt25lyAIAwwRgnWw0mZqfrBSeq5L3cVWpWn1ggC+66lQsrWMPGBqOV7daGT3xerRpmPwWRAx2AW2GQyK6lhVUneo0BefdJXUNYAQZCVWG8Rg5CaGI8y1dopaD/t2yuNw6/RWEyWfmjej7QyI+0HXTgk5YhfXIKpcwGlplgE41h9g38Nx+1T6g/C83P8HEci5hudnvoOf/Lxuh3GYnGFTVcjzBqwK/3IYhr/NvQcFedqrPkv1GKKQ97swqJAbtg/glR4lTwRnGB18Awq6wEfeFwJ6sNC+XA1kdQBxk+p5KnWn6B1Lv6hb6wwj3GvFtdPYXmfCxLcZzJos1QfbDQahgVS3D5iC+6JeW70w0PO4njaCNhty5Dcw9p7t6483fIs12/KxbdSLmVfv4INWVxtBpO07+NB3KumCv0nT9Gs43lnYvyn3rgnCkxsR/osIPyv39pTL5YmI/3r4L/M2gksCTwgOByX+M47zTaR/Wrald5C25dZGcElB/DxvCqJHcbzvRlG0WONzLs82gkj7c7C/YpEl1H36RiI9/MU1Fe5vYMOhY4wgDD8oBtNHonPTJwqt7omCc4/BHo16MG6HPdKQ2WMNzj7aOK/0QBNeyiLEq2HfHLNGMiW8074KHfgitHMdlrwAe1679Hnj3KsG6/qx0rNq64GexxSC/Hj2BD6KU+EscSeMvoDjcdaPX/gE1ADby0j/1/NdOoHNHF/uHFicha4O4rAIczMWq/aApxBEkHey0NXB9pdhW+a79Ap2GY1jTsn27l94PqCM+P+LvDkZXhxOpE9g/1Ww/71ZjLVBuF/nu9QFwh+NeMv57ksFHOMJ2DdhnHJusUE6r8yjrAnCzMRxuo0lWgsKQezzYL57TRDmD3CWW9tUQVjWSNVwH9FaxWa18efp2P3QabXQz1lbE2iQvK1bOyxFVLrFhO6y9OGm3mcgGYaY1We9EUTJUVmbwd5K9DTFOfKYN7Pz5kpKBaHeNlD6qvLzA18M9oZmseYgm6kAaXYmKxG8FB9rVpd1w391nbsD4Y5FuPdz70FDnn7iqwTBu3BvgXs6zueTYRheBrdWr+MBiz+jGuRBqpJvZ4nbD2ADcrrGOuELW4SgMGwQIbgY6NWmL1SF+HxXSi/1sgMf6q6wmrLWaxO/OVXIGUh0+sP00ehzg12oLA30Our1uOiOhRi8TYeLKuB9RuW5xfytfJuy2UlYD8x/VnEo7qDB7aCNvkZNUVtKHi97IIISGEXRT7uKiHz9IQiGL2N7rwNSLw+QRA6781ZXgz/tNdhjCPZPuOzhfBzO42Ccz2EQgBRCrK4edOBc2IyAnX5+hfP5dcW4jm0PMEwtEI6DTB+GPFo19xIEYRAgQnAxMVupBWbF9JzUphfFnLusXWZkgkQja2nVoL9LEEeo2YHk0vSxhkNEqHSnEWIwcOo4W9J36shAWrM3McSe5QcrD5QDb2WhFy3cbFn5+Zmjgto2TYPrys9GIgaXA9AGbTB2HvklrP2qYfFpOCdg2wuZz4Dk3iRJPgpRtzfSuU/F4E/bD8ufhB2O7afBfg6bjPXBPkQKxxD8Ps7jeFyjkyoGv+Ph920s91hyizCbwjkO4eRZE4RBggjBPtBVSOh1VFuo3NmhUuengSv1tTLBJZA2gRmrrboifajhIBEq3dEbq9fNaHu0i+1dnJvYac5NXI0uyjDHVxMX1FZRkF7nSwapw4VlCsUR7FsQBzfAWIc6JU3TEyCc6urcsbxAUucVCoXnkPYXkNbnu9gU2NvYxg4LQ2moGzqcBaSE81vQwUrwexjbfscAtUAYgzg45d5muZcgCAMcEYJ1MnvyCuuX7xrzRXfvqDG5l4fjDKqRpXNNrC/Cb+BW9gzu1CawC3zPLioXwTJLBg3EoDY/dg9FIgarYFZVU03Y8AVXNnfqoA/diAnHIixbpSO7lUv1Ne45xRILYRmDe/xd2GlY/CXc4yCwHsy2DGj4IA+7d2StQbwh8tg56EaIvB4HDcf15TR0R8GknZ0gDAJECNbBgvvGrdqo1IWFor6mlCbfn32v6iQGzYaqpArxBa6kLoFKWVgrVzMBSJ1X0TLO+3EYXWPUOKvDK8tSTVwVvV7bNDPKHG1LbDNYo/ivGxofr2yMH1fGchRs75y5wj2t1s0DCMsQCInXYWxLd1fuJQwyoiji3Ny9TlWIa/wZODtka4IgDGRECPaCu23MqLCkJkXGfUpZp8IwOD7Qzee7yWuNzoN4fJvBNeLzXFn9CCql3FXK4dcx/tKTnUh8L1DvZn4c2kGxmniMTs0V6cNNnxcx2B29atvUecYel5TVvw3EYO8ZhDzGNdMMiexnyaCJ3B7W6B/bN9USDW8hLB4QCOyMIAxScP1YDf4bdprJfKqDcGsgzBEw/IYWBGEgI0KwByDGgtZi9CUd6GO0sqpstQpcpBtt07Fls+D79iE1Mg/q0auphXps6RzseIE1Fh88dm5gFi8SfM5ZviRhJjcu0ygGLX5xm7EIdql7uPngwS4G3WQVzr+7aZX5tzSt8s7kppXtg80rucfUKPeMaulq9lbVbP+oGjvZFFXMo2pnzMbq9ShQR9uSvhnXBRIP/zpIwkpOVyyjsgS1zSn/Cvqjbra+xL2m+jzG2/Ig+xHBxAvC8scYcy+c27K1HjkEtn22OKjgA+cfOkEYDogQrAFFWOvdow8KXTIp0tb/DLbILi/vnNNR4E4sl0ecZ58fNyLbI4PVxHq70jnWuQuTIG1TYWUYmUWyJHvHdFwnlDTsTQz1Gekxzrgfp4NcDLrVxjY1moZLopbCf0cXC08lSfhU3DbqmXjOyGfLs0c8G88Z9Ww8e/Sz8awxz9im0ffaVUffQUtpq4++J5kx+kr75ErNeXTt6I3UWyZtOtqWg5uzoWVCHIz5h21Y62iE4jvLc/zlIgS30+7QdKH5+iDJX4MfC6MhCDkjxrglsblz546fPXv2GMQ1qMYlFAYWuB+vxP3U41iBEIwjcZ9x7uluP+gGOEzvOKR9TMdnZ3EMcYyHtcAG7XtcGPrIzVmDBXc27hiFxRsDo1dhtS20IHwh1KgcoDBYime0VWWnriw0q+/o7WbNyfbMYGmTfTf6ljPB1wOtm11KQZJt4769ZT0nKrKpm+mM/VKwXdsfsEu+9+Bi4R2j11LF8rUNhWgvl5iaZ6Hxk6RTjkRKlRfaR6PCnL3NTopTrHVjwRONqzU0tl2nQ7O3iv3AMfmWDlQpR2MhLZSVSlMzMzHpscWN1V+q77z0SeqbYo5DejwKWwDr+cbpnRAfaFbrXYD7sObQLbjPF3uKuf5keU4xhzCc9u4gHHuZVmfjuMttijmEmYt7cmKxWHwy96oJwl6LvDkqX60KjteWpunnoii6IfeqC+yzPKeYmw7nabh8eyzp81ZAGm+Cy3wvZV6CMLCQEsEqzH+4aWUdhhdEYSYCCcUDhyqu5BheEsriR17B6BOT+e78br2J11FtepX4ByZVZyGOeRQ62TulYj1D4WgCPRYC9CfpQ9Fhg7VksOnDs6e2NRSPaiupf1PMUm2x329XS3G+SQfzs3xW/tageevWt3SheIxrc/9mMS0vDw/gjQH8n+74NpocuifSY43Vp8/7r/pQvmlAgg9II2x3GMe0228JbW98QPeM45hNEARhSbgc99I7+XJVIIIacM+djHCD5n5DmleBfQTp7o/nbS/EtRVMelALAxYRgl2g4NLlhq8VC4U9nMWz267boCo4nZyG3vAGAQNfX1po1PFlp853k0d17kCypmrVO7b9KE3SM9JEt5k+SrlMDAZjrIoub32w4XCmLd80qBi73axpjUVzTBKr21gYWu9JGK3N3Nkje6zCNOu2TS0H9ngb63+rDh1IfLVwDSHIYknL3sQlp6JIb9kQqO+wnWK+eciDjxIFdv4TRxAWD9xHz8B+la/WBGHYe/hz2drwAyLYz7edrwrCgEOEYBcWTG7aP1L2aIq2VMVeS/gn2CuMfA3LLH7imi+y0kYXgvC4hdZ8tatYg/BJop3Ll0Nhfjt1qtUwx32E9eFSyMAwGFPQ+kfpw9HgbTO4/aw3oc7uSpGpFIN10hSNDpvy5Zo0bqxeDxr8dHR3tovBHvKYItG4UCWB9fkbpObQchodkG8WBKEO8h8Uf4TQ6XGKQIQrQgcdinBr5V6CIAwgRAh2wN6+4kphGJ0cFc3YtIx1KBa8xLx5+YXcqogY75cTBGzLlLykg9Y74N1NgsDPBju3XmZt+bt4c87XYY1Crm51pvRjNSbESmjGaBUNyg4k11+vgviBUcfgXE4LAxXx1OqBTTHrHXtCr6emQbwfbcv6Ic5AQjnoqg7szayDIQgnAWQ1sQmUCQN7hnterZ2FEQShHvAefAr2f/lqTYwxO0IIHgpBOKjeXYIwHBAh2IFyaA+OomifuGxU6hv1dW/Wkb3GKA7pOAo0VSqn7zgTndK0RxuHVagKBeKUkclPklJyoXXxwr62GPEzkGg91ij34/SR5kEz6DSHkPnkaqOOhqg9LyqoMelSrJA0m6qpqQ5PcnHwrC5w1Glew1rZZHH5kIkUjBDbEIPruITToA2OfBWEgQBEIEsFb4TIey3zqQ3E4GEQghvnq4IgDBBECObMvnfFddPQfS1lQRykgINQYLMOm5sXf/zLRd/5lWIwUIm1pTCw32yY+P4/GU9PbLaZKhfXLf/Qxu4Sa1Vb1oGkFt31CPuw6cCMNU4NikGn3SRlSsURpygVXRCZYFwKMcv8q1hP1beLS3HT+Alt3alpYt8KouwaZvirly3SpaKvWA6y84Dkv8W981VBEOoAAu8hOLdka7WBaOT0jhSDMnSRIAwgRAgC6pJI6xOiIFwzsRwiJqtWpFmoNT9+IMJZCAiHdacCuJANBirDxT8Kdpv36yym3uGg08HqrefZRF1knUo61DB3oKqnFy0uhgA1eqyz7tLyA6M/N1DFIEVg614jv6ETfXak1ZgkTZGf8O9gS0MIErN5+m8Tu/NcYsomqFUqSL/KNuRrqpUp6nGBscfZKesvs3HP8BHF7wyXWvygWBbGY+Gw5SiCSu4FhE16SBsbwHM4jKVYxqtUGIbMnzKOVzUdTB+3I2hf7ybGid9x3ePMjfnE4UOXOQsXLqTD/K2V9z4/sL2v6WMeVfbvGieNw+SU6rk3ugKRdx32fwXW073M+wnvLLdRvltPMJ5a6aT5tML6et17ytd+Nx4Lx0yRPwPyPS0IRG5OMPehsZu4cnh3FKrxHBKGnYOz9wtUll9mURz+Y5ljCFIEFqNUxWV1y8L56nOj95s7k6H6AoRQaB9uPgOH+ya0SiEb6JgH6+GSdGjzpkOHN5qeZZw+Kdhx7oAaZ5DVwa2FkacGsTmrEETFFOdlTYL8q3JuNX6KhBG+wmX3fBi6/fXOc17PvesGaWhIxuofB0V1lM5qgRfh09H9wJrlFIma40x0lNmk9S+Z79IFH4qVYZz7eKkKqg7w5NvwXXoJNj/z6g7SxAxam+mDWyttzNVpELMcd22pgI/pSKRzA6SjgNVq93jlfF6EeQXVG4iLV3ozuGyCWuu5Ybwf5Pm0TJ8tniuMYxxy5qKe0vce8v7lbLV3kJcci3EdGPetBYXLc4iXY1b2CcTPEr+e0kzYKOYFxN/jYNSIi+lcKVurCe/L/yIujrPZK4iTP/Aq+bqsnjc+R+/gHnoNtqyOKQh9oqcXwrAAbyw9574VLw20/op/fdGDuQKjtso+ASx2yzdiKQq1wu/eabGLPtM8YcZjDLE4uMdUZJPG01Xovm5c1MhZRbJjdIUJgn8HIcXq6wD+sbUznQ2+XJgw9/cDQQy661UhXn3UySoxZ0YmaLJpAhFokTCktlrqaglBfKrT2L0Muf3J4m4Lns29+0TbfwobBGH5T2FBbWmTRXnH/ITcz5cJt8GPr+lGq5KS+02QpCdw/mi/WRAEQRCGKDU+w8OHD+4a+6FEhfsbKA9fBcyqYAgultCxKjilKvQKy0CHZXMDl8vOJkpduSQikOjtVGzWaL3AltOLrUsX6Kwosju+0SKrqrGdaooGvyTVKtTRWIian7TeP3q5DzrtrlZRacUxXzXlYBJFYGJTlQRMVKCMrXKrZVnrNS7hkD2BD0/PJT+Vhm3KLwVGXZjGqs3HyUIub7ieyKxFBi+6VIJlSNZU/Q9ydus8GkEQBEEYsgx7Ieii5k8gE9aPE4g+CkEIBgpCLqcQDF4MQjxwKBkLNwhZcpTe21gsXZtHsUSwzWCoVjrfJvElVrmSF0YdoWjJaxQ02yeyDaMXVZlYYi/cKNKjA6UuTx8c0eOg0z1tW1J8x5ANR389sPpME6rm2HcPRl65AMflYXO114FKhxyeV5DV376fxsmryqQJU9p9j76jn1N/xBFu7JavnWBa86NBXOsGM9YZ/b+s4s48BUEQBGFoMqyF4Nv3tKxgk+DDUdGoGFoghfrISgXhwlgKyNJBtsimGGSRVSlW8xMTXKW3m/9+FsuSo3d5szUYH3/fWH2B70DCq0LxxGN6KFJoFIV5ZxUvrjJBmCCBhVCPSZz+0fwa09F5UXP/qC2XhhhEnKZ175ZvGGfOCAPdmPgqbu8PjZWlne0qu0KRyJLNwMSc97fVJvripDHeN0n0XTh1aLE84BKgD1RpYNxFidWzF4nBahFX0odtyE8I1APdqr22URIEQRCEQc2wFoKpbdguNenObXGYiT+IAJYCUhB6EdjJ6Oe33zdi9/f/mEfRb5gNVUnttOBc6KXzcfw2HXQXK75cEOlbJAIXQTFYNNGYQtp4+fwHo0M7Cj62RYybGr5i0/RruVe/wbhL94z5RhBHZ0Zh0MDhd7yk8iqQZOllyV93OA6jU+XYtWqlzw0mzrqwcfvSKwUTHOFaHcdkrD07fh/Qz6qnjbbX+M4gi7KlA8zLTFR7UqwZvZaKzR6ZhyAIQxW8mxqstSvAXRkuO5IIwwBc67GwlfJr3x+fmkHLsBaCJhi3U0Nj1FxiMVwuANkmkC7XWT/pq4s1q4oDVUpMbFThEuxaTdUsMTh0okcuONck+kKIvnzQaUikSlFWuwisJmaUYnVsFJgxxbR4eeuDo70YnHKzKsbJqJN0Gp7jAt2MqPot7RZxt7aN+qp29vSCCYtpmiKvkGM4AlLt3UWGW41HpuWYwCFP3ULtRp4b7j7zvErazIQP3i67whesVbfHqe8tukSwVFCn7o9Jyc0weZ7iKB2MVPI198OiS9VBHQW1IAhDCwgADTsC9k8Igj/Ba7tsizCUwbVeBdf8Oti/YN+EV3O2ZXhS+QoOO165fbOVSi7eM4Z4SVWkLBRCpRSwIgh9e0EIL8vOGhxEWpsHpo4ZcXcexVJBb6bKutjyA6jQy6x2HBYjTwM7i+SBetBySaogBqOxodWXt9016ui1W0YfZ1wwKQwLTakJODREv+AmqTBpGvPVIDWTCgZxU0wbymYIQAjnaurJDx/jxazz0/LZVM/TaeGcaOJbF+RB2mmc+M5rQWi/HUX6rdxryWhUzxoV/NUfGDAtiwzpzZfb8cvBDurZJqkeFoQhSqlU4kwnJxpjtofLIYg4OLYwhMH3R0MIfhHX/H9xvVeG/Rs2O988LBm2QlCFbk3rzE5tSQDB53zJH0v9fAmgX84Nosb3JNZOxan6xWabPcfBa5cqervpC82ohvOSsr3a6jTxHS68tKomrxaRhdAqsTi9QI0NInOpCfSkQKvRzk+Z0j+X23cM2aPlNOi+SaEOmhPE7UyclVxatl/MA3bAeWFtVYCNkUY+J3YBNPh5xRFr/tBvqoLZZe5Ms+uCd/PVJYJV7ybUt7o2N8/g+MynRf+q5Sz8jRmb2lhmGhGEIQgEQVAoFA7Ae2sLrN4N9wxYXWNRCoMXXPfNcJ2/AJdfqu9DEP472zJ8GbZCsByWti00BlEC4cISt9RqxaHq2behIggr5oxR5SR4XUXBUi0N7Ije7L35hYZR30ni8EroLJt1nOguV2oBkaUCo5qx39is8wakpLNVBVdfcJ9VwZy9Rn7T6WiSDsNGikCKZAVxFVBosodzlY4hzkFes6TQ56VuS2N93t/fm3WR3u5xZvsywZXK95dV/B9Vz8QJPCWNK261CEFBGJpsDjsJemBGkiRnQhC8nXkLQxVcazYFOAZCcB24v4J7db5pWDMsheDkyRNDlZrd2cGCdaW+ChjGYVm8+IMwzAQhBCKWw4Jhe8FbSmX3ThbDsoElg9G8Od+wqfqJdSb2s6X1Aco+juJSaRZotZ3jFxYTDha94CstpxVUcEZkwmKldzCjz5dqYlQEIahV2ZpWHZpzGvaefd6BB/rsX2aYbdR7LjSP+6PWo6mR37gvNnLPqCVup1gP+Uuq3XLv5cpATJMg9Md9if0+BHvaWvu1KIruyr2FPtDxGtBy74HMWhB/zUjr3+F+F7bMCiIGMsPyxT7lP+uvUJofPhAZtb51WaVrR41VEU64zRU77wbGqaQUH7r+nlN/n29YpthbV2ouNZTPiyJ1PNJZ8EP09QW2yQspwuxVDbvOOSH37RNTLlPFVbdsOTlS0RkFVWxOoDIdZwzxWZXlF2uGvWWenQgMBLZN5ifKnN+wx8zzcu9ljn2muJ9L1W9MqMZXl6EdHokQZ1Z205SxHzdbxE/nvv0OXkq8/VaEu3aapmOCIGDzgxmwN/Cimg/rdMXx4RoLv5EIv8AY817u7YFfA2w8todwe9LnjPNd7M/5WruBXQ2MDaj54uQ0eFGSJHORvukNDQ1vwj+Gf3v82M7jrQI/ZuD7cGpWsSH9I+CMh5UQjmFrNrdAnIyyp/NgmFEw5gmnGmNbH6aX+8zC+c1lmFpU9sWixf5vwTgfLv1cb/tWg9cGDq9Le74yKhjbmhYQP6etqzm1XwWEHwHT9aQBx1wBcc6B9dpsBXFyykDeI/MQt5/mLb+fRsOvFS6vR82PI8JEMF67BoSbx/DZlu7kecFr3RHOu8sZe5gHfAJ5gXu8vh3BsXl/caq4tXE/rg43wvPCH7jTEA+fGcbf2/3COEbGcfwhhB0XhmEZfFAqld4cMWIEr49/3hCO+cTrxvX3kV89TmXHeHs6Nra3wBkPlyOScXpAzkVMATUG66NgvIazeoqDIHwAG125fj2BcPwRy+eh/cXG+AHbn/MatMEW5xowkhXgrgUbg/cC45yJvOQ7i++k9jhxH/B68b7rFezDc5vT8dywP6eZHMsD5F7dwHamZy72a5/uFfvx/YVPz6JnCGH4rmVD8aSSPgJ/PvOjsRgj/LArGW6/OYYTzzy4yYQkVrdD5BX9FCLIBd9SjP9xa2RCMBOIYehUGqupoTafWX+3Fx73ESwH3ENjR5bL6dl46Z2glS2wpLLei8ezCXH7x6m9qrhb34Ugq4NLJ479Bj7x3wuV8R1DUnYFhnw27e+XRVol6PJOYUkmXhTzrHXnRWbri/Wed/NFuFxwD6uV02LxjqCgN/EDRHZl0fsyKxFM3Vyc7XHhVvEfct9+BS+rVeAcDdsLtiGMHwV+0PkymgK7FS+sn8HaZSv2+TKcL8D+Cf8zYe2Zj21bwjkbxnhrlX3yRcjS7W/ipddp+j68DPlC5b4HId5dER/nj+VLvIj12dj2Bpafx/KdcG/A/n4aPoRbFduuhn8TVs+F/2T6VwPhtoX9BIvc93SEfcBv6ALCVOYE5keY4rMb2NYCuxCLu8B+g+P/Amm5CO42WP8r3IthVUUpwo2DcyZsN9g/EO5cWBv8eS02g11bOb96QDo4NzPz7fewabk3j0PRfiX81sJzcHEURX/LN9UE+xwHhx+2Xn98Iu6TEe8HeDf8Dsfo/PB1AfH+HA5nzfkd4uYICAoiaFfseyH25X3HKtKaTWAgnj6M7d/DIkXtN7B8f7alOzjWV+AcwmWEZTp5L/Kpm4vl92AvYv9bsO2/sF7fCYivGfYZ7LMvVjfH/mtiPwodCsFXYE/A/gi/h2BVf+ZhH94vB2PxYzBeY/4Ao2iheHkNxmGrfoJjfIBjrYrlq2ArYPkaiJzrsFwVbOccxiH2ez7z6U6SJN/G9s9i8UEcbxLsfRyaP6CYT3yefw4/3ic95gXCbwvnQBhLtHoMi3Sth/BXIRxFKOE14D2yAH4fYNubcHnOfF7nYrnH+wfhDe6B7ZAXn8XyNgi/Plz+kOA7iPG9CvcprLPE7R7GhzTwGea7Ieup1x0ek8YfTEzXBcin2/wWgP0/B7+vYht/oFR7nxGKzf9DuB/C/PsQ++0C2xNxXcXrSb9a4Nocif34zL2GZ8Hfs8MJquNhx4KyWg8yr8iStUp7wAQ/FDhoNIeMyYzLyJ4g4PqL1jW0v9iXB3qnmXMjs/LpqU2uwm+vNOjjpcPXfbEuNqeNaztx1NnKujNCEzTFzBdmC/5RBC7STdWfT3bSTaxbaG1wfrTX3OUqAoneUc1QLp2q/LR9VawjeDXBpxlhOQF+v4OX1Di83PihOQu2B5abYCzVmAOXv7Q/AfcIuJ3GuILfunhpUejwQ9Yp0UmSsGRnB2xnL8hNsLxhFdsIth62d6ryhh9F4Eew+GfYRVj+NOJZF8t8AfND2Yj17fBSPRzbrsA6e1xW4Lad4e4EY0lBTbAvz3EMwlNw7cfj+g1dgD8/wBS1FGpVYakOwh2NuLZEWJam0Njzcyv4nwKruS/4KLazjRgFOMUDS0dIEX4cc/MQuFXT1hUcm9VNp8E+lXt1JELc22PbrnApLnoEca2OsMfBDoWxlKJHGB7x8np9HNZjerF9W4TdBi7P2YOP+hT4sXSP42aeWuuY8Gdp9Vdw/RmOAvkFv6E26yNO3g87QqhujP03gG2F9Y/A//OI5xws3wi/83EOvd0z68IolH4KOwzLm8Bl6S0/8Cz52QXrX8b6H2HfgjX4HTtAPxzn63B/grB8tjiECEsAKchYesn7kT/K/EgBuT+v3U6wT2PfrqWbHoRhKdYpWPx85tMd7Mv4v4B4tkZYOO0lqXwt83lme0U+kz2+prkv4joSdjSW+SOtR/B8MG943/E6UJDxGvBa7A5jR5mvIa5fwX6L9Z1hNe8fbGvAdfwa7pc/Y7+vw/aEH2sfKMTnYXkl+uG6Ms5vwI8/tJiPFGk8Lt87Xd9FFNAbwZjHO2Kd4Sno20FcfBdS/HJ71/0r9iFsX5HhKyCtDUjLSVjkPd1j8x7c12sh7I449g6517BicbTBoAc/2wIv/nQu/HIBGOMZ8MsO4g/mp5ZDePy0fH2D3Z7ot5lEFhcz4cV5hWTuN3FP/wRpSvs880b9hYie165TDfM3HHuOduZbYRQ0cGgaCsoA+cJCeka26Pcj13A7IU/5U5y9lAMd4UUUtOJH+znRXjN/oKmvBwDIhid9IquAF0a78SR14AKt0h4/UksAP4b/i2PNwcvuW1jmL+wdFixYsEO5XOYHkx+WaqUzlXzsVq0bRRGrxlhPwzP8WFtb2xalUmmrjjZnzpzN4b83wj2T7ZV9YGAUEtfCnx8ECr+LYBOw7tMFY0kSPyDfh8vSk3aBim3wdixRsngBt5dQVgNhp+N8f52v8vxXy5e7sgXy5ONwd0WYqi9yfJQ+jTAFbH8YL/NKOy+KgT/Dn6KYYpClrJ3A8VeD/3eQFq5SXHTsOcj8pbD7AYzn2+Nzk28/HHGcyNWFCxd2O3+EYTV4ijTV8wzsinBbIzw/tBT8vcHqLJbaXgab2Et6K9XH7dW/2JfX+kLkCUUR74FPZFu68Qls5/WaiX3Og/VWNemPgfBPJ0myI+65LXFfbwlxwlJr/pi4HS7FA8XZb5FvazB8V7BtXaTtZzgeS/J47Vjyy05cW7e2tu6Ae3ob+B0Guw9+LJk+C3Y21ilA2sHx+aPgFOwbYRvvc//hz13e2/tjv9/A9XkEvzKOeTX8+JajmK0lEnj/Hohg/DFXqwp0P8S1Ho7L5hj8odUOjuPvF+xb4620CIShAN4HcfBH5BdhPd6bgHEnOC7P6VjsuwnfLXA3w/n8D/x/Bn+e58cQ1//hOvHHUbc44cc8+x7241Bfq2P5P7Djsc77dHteB7i8Vz8Jf5bKzuc+fmelWOK7La7Tlh3fQzT4b4Lt30XYMvZ7H8/wefDr9K1F2ir36h3YxuvdLR4Yq/m5b/uzh7j4rFGkfxPn+iW4NfUOtvnnEm7VpjJDnWEpBDnaSao4ZIwXeVzvZOwDwbuCYrE1gSBMi6/hBoPv8kfvqdoKyXvfTJP4isS6tj6JwbT9I9Arb12tmlZce9TpoVanFqLApGn3A1XLEDxIMK2CQoNqs+ncRKtzwonvXIDvbY/iYFliVPgEklmuJotxndsNayzLwUnpTr80+wvk1WH54q8haFg19zpeeh+MGDHi3cbGxpex/Du8zL4F/0pJVd0gbl6ed5qbm99samqa1tHGjh07Ff5sD9cuBhCcpYes0l0VL+THsY0Ci1XHj8LehL2Tp+9+GKtzJ2K3xWo3iXhwCDsZNhPLFAX8CHcCaWE1EqvRyMfx8WKpQSewP9sNHZCv8iPBail+OFi6dQW2zcDyR/AR+IwPkQN/qtaTsI0lI88h7HWwrs8G2wgy/p/AOpZ8diKPi+LoB1xHPEt0nyMeVl2yiopxUYyyVLDH0owKCM+qaZbUsuq9yt1dG+x7DxwOsEu+i7ztJMrgtyb8vp1tdqxepuiql7hYLL7BexH39StYfgZ5+1vY/2AbS1HZlnNf+P8Ax2jMdsnAOvOAVap7YfkdLB+D5SNgd8PebGlpmcE48fz8Aesfx3lcAeN37SSE71RChx9J/GHBmUPunDdvHqu1mY73EJ5ND6bCbsXzRrHDamYPjnc/7FlsWwFW9UcB/A7AtnHYbwss75l7twM/pucz2B7AnsRy1aYQ9YBz+iQcX5qLuPZF3CwJ6xWE9dXfSOc7yC8+x1OQH//C+VIcUhA+BD+Wil2CZ42lk53AcQ5FOL6LsOh+AXd/5Pk1jAfL03Ft38Yyq/pvgjEsfxT59npYptB8o+t7iIbNFvGxup+inQL/Du5TDYRju0a+z6rFNRXbZuVB28E+fB8YbPs+ljlkTJ+ei+HC8BSCKivxazeuIytoMZ5ZGksGY7xPFkA8zVe610a5yxKKQVsIL8bSI8ZPm1YfeBPUVarpJquG0R9q/o5xwWmhCsOYdcF1opGHhTBSpTT9IDHuO017vnd+vmngEOhXc63fOxSERo/kLCq5T7+AFxJfTr6kCstLq7S5rpce0wLnULwvN8cH4S0IJ4qkB7Ot1UHa2aC77vZzXcFHhKWRlVI4zuzQtZqaosaXTOFYa+Kj1W26P6SVpUIsLZqBNHf6gGAftl3zwgbp/BbCsHrJE8cxq5iOgx8bjP8c29tLRruCbZsi7MULFiyoWmqZx3UxwlWtNuwriIulVhQcb8MovlnSVNfHniD8ZjivK/Ax77XasCPYLwG/xLEojliNx2pWf//QhX0J/hQgT+OcOexGfc9PTiWujjAOxPljLLL0jiXZbLfXtWqd1/2QfPvpuG/YDqzqj3L4s6PQd2B/wnITjCVma3Mbj49jVUTm2yNHjqxZ8tMxfixTJP4uX2aJITuotIN1Ckv/gwXbKVo/DOtULY38ojBn1Sa5EeH6/MOO8B5GWvbHItvdTYW7PtxP+411gDRUfR8gzkeQpuOx/QUsb4Rn7QQst39ZsMzOJixJZeka29JSRNccQQPbLbZ/AOuxdA1xMT1HwvbCMtsd/9BvqE1d77NqIG429/gh3hNsVrDY8QxVhqUQbEsXCb5FFmRGUagzNxtKxi3UYbDcq4U7wnZ7kbP4hak26b0yoQJn/KhaiNcJzh08Pxg9KXCFbxR1IWKJuQ3qL+QIETZO0pk2DU9veecDtn8bcDibzsTLIMabiC+jHg1/8BJRTXp1xU4Q/QZflojfl6jhhclOGazSWl4vKH4s/ccMafhxoVB4mMtLE5wzG6bfjuOxGpsfz07tMJEfByMMe1guZBh4fR4ue6t6sIzNhuKVJYePQSDcm23JYP6WSqVfINwTWGbbq69hmYKmGATBqTC22eI+rAqsCdLBDhsfbWhooJjsJPYQ17o47g+wnR9kL4p5DL9xMcC+7DjAWS74wWUnEX502Xv4mCxEzyAN0xH2Sey/Ez7mV2C9T21bi8XiszjeNdiPIu/IJElY6st07Qa/Y2CsvvsZ8uI5+vcXPCYcihGeK6smfZUijsUfX5z9oRnGjlHX078ncO7sbHAh4mCp8HZMO/2xzHcf84fsjnNje7lerxX3g5C7A2lhb2pOP9ep9Bpx8MfIJtjuq18Rhm1eOUB1O0jTR2BrYfvr2P7X3Htx2Av774L42Z6VP7Dh6P/B+prZ5sUH6XsKDquJeU58F7THifWP4TgfQvpZgn8Fwrb3zF0SEC/b8XJMP15rNjXon1mkqoDjsOPKKByD9wZL8EUMdmBYCkGKvHbh5w1CEEKJlrUZzIxCME6jVlv2vdIGBNAlJt5kzFe00+dFgRrfU2ss3umZ4R3oqzp7vtwUmPMXjD0nSIqnBSqMEuQAh4jRtlZnr86ECFZO1Bzr7On//GDXazjHb75pYNEaLkRGZmPf9GZsR2BVC7KuX0p8OoIX08/xAuSvZlbxsDSGL3m2d+uXlxQ+YBzqg217ih2NfnmQCmysvgG2sYquZtVMf4NjTkZansAxR+PY7dW38OPQGAfBbYWxEfujCLt9kiTt7eXgtyWMbcNY5XUzrL2auwKr1xHmSlgZxmp4tjVkFd1HsR+HSmHvxKql/djGYzAMS6vmwYsliGyg7x8iuOxQwZkodoc/BRR7Lvv9lgA26N8D8U1HPCyF+ieOwyE+2FGhHlH3Wpqm30ZYVtexJI3nXtewHR1gaR+rXcfD2GGFHXa+AuHM9pZ3zZ0797d5uH4Dx1sI8yIPx2R1faX0lmLdV7UiDf9CmHrfw88jjvsRni8uCr7KC+wRLLP6ci0I+GuxzJJGik/2Vq154RD2BcR1a756MML60mvuA2N19EjEyZK+m2AsOd6d2wniXxF+fh0ue9Kyo1SfwXH4o+ggLiMOVqHegHWW4O2Ma84OXksMnq+HkN43ECfbH7LtXgV2MKIoZz70y6QKOA5LZ1nzwF7HrNa/MdvSI3z2+P4qYP+u77SqHzekl8ciZyIMj8HSzUtxrr21pR1WDEshyNZquAlyw6r/3meDRyc2F4Mw9pCNVQE/j32j0+UOq2zj+1u+DnH2g6CgmpBcFwS1zWSTonjDY4K3ndeFVXGT12oobzT+bDxVX28wKUskvIqjZghqTkiS9T4xiDwMkF/WzcFhv9u41wdXHnjgnwamCAQ6WjAPCe9L+kLcM32ohK8PvKQ4NMx3schq1n2Q5//GC+sWuIfCXWPy5MmLdUxeO8SH71fIEjHOo8njeMNmts1jD9P2Ek58SCrzKXMMsGXWDALHehXmq6DhspG5r7pD2liqwjaBHBvuXLh+/lecU8fG8ftjne3YXkGYP2Ve3UGY/4NzB1x+3NjJ5TiEZ09KtlHrcWqp/Fh/gcuhPjTEED8mrB5kyd3J2HYE0syqw68iD5donEkeC3Gx/RuH+XgYLksy74L/f7HM0uKjspA9wovO630q4mIbUObjlViuu7MTjkXRezb2Y4naPtj3l/CjOGXJ6PfHjh27VH4U41iP0cVxV0iSxJf8wo9ju60EKyHvOWxRvbBjDtviEfbS9vcV0s9OC9/DubANIDtd/A5x34Nr91Wss0dr1ectzxM+m+ylzDz11c2AnagmwJ+l2pfBpTgjfH4rz9R2CLMT1vmDb7HHoUWc2yMe/mBkO9h7scz7zne4gnsA4l/iDm1RFPGeqZTKsTcvj0uRXGkj/RK299d7nT202WbvbcTJ4Xp6bWaCcDvgPG/CYvs7jcsw/mCqWUWOuA3uHw6TczLC8V2wNuzqcrnse3DnwYY1w1IIsuigUgLInsJ0vQhkyaA2qgy3bI0qQf/EqdElzWGllz9xMHZL5Vg1kd5aKqt/JGX7jzhWf09S96ckcdd3stj9PknVL2mppat/rYytvBw78dbfVVM5mPtd7eypQWCCmAIZ/9hnmhUqHGnFq+eqNctQSGEKEahmO5N8u7DXBxwfbkDjEoi6vlxR/Khs44TU/QxeTGz3xLHcDscL7u9wWV26J4ylYLfstttux7zzzjuV8b/qBvv7tMLlx21rxL1VxbDOUjX+Cm8v5sVL0pcQIjx7+tXdoag/wDEptNhblR0yJmCZpSxsPM6S0fvgUpyyCpnVUhTLrIZlKQ7HDSQshanZdAP7cxDgSQjPY+xOw/4vw/UleL2AYL6n71XY/2cwjgd4Kfy/B/ebiIfVkN+G3Q4B1rWUtU8gPn7od4PLdou/pB/cWVjnfcFl9ubtsQoQYXzVN9LLKmV2wuA5s83dBVju1nO6FtjnPoRnh4BxiGt/uvCmIGSHkqUCjsdqZ963zEefl/Dj0C38UcoS3b705uTLqjJ2JEV7+3cO53AD4mS7S443yR8im+P+/yHW+QPpDFjVktdSqcRmBI9j/zEIsx/9sA973nOIHJZYP4Jtj8PvKbisPt6RYQCHbmFtwl1wa7ZF7QkcjyVerELlW4v3+4v0h9/N2MbxNfeBVY632CC+NhqXES/bPvprAKfSfrdbZ4zFAXGzlJlDB1Fkso1uzbEoO4KwHHR7C+zb/j6DUcyxw1lvQriA41AMfgX7sGPMhnhm2YbYt6WFnw80XBm2QpBdRr3h0fJVwhSEeA0luB8qVcOsMi4rG5WSAksQljvh/LFPhv9Z+Qv/fWb+J599dt3PRM/P+UxhxqzPFCbMPqiw2+yDO9nusw8r7DbrKG8TZh9V2PWDL5gJs/1HpSPsBDF2VON3Ify+EZkwsqlW2ndFriglPiDVHxJ8dRQ7q7Q6+35q3Xcbdp89INsEdqO5YZRK6yzhy7KhraGkepxVYHHBi4mN3fjhPhjGhsznwlgaxBKLK8aPH8/1PokMhKcg4EwZp+EF93kYhWbFDknTlMMstDdYR1j/0YTLaqw+C88lhL0yWVLD3rL7sWE9ljnmHkt1KkPM3In1J7HO6tiDk6yKeHucSwl55xvy9wTCPAqH7dB4jqxKvhR+L3O9NxCcMxO0trW1nYfj/QvLbG/IEkJek8thvo0ho6W7OHBf2CcRJ+c/ZfvM9pJKHO83OC57V3K4j2pjFFYF+7H0idXEFPdHIM84RAdLgXut3UA6bLlcvhz7+lJO7Mfr4wefXoqwOQDzcCE+0JVnzQsTHLsJ504RUC98tislcry3O5Vi4Tj/gfj7IuJlWzgOXcOSJR7/dCxf2draur4P2IHGxkaOHOGFMMJRlLNUkAKM+cVe5xzChwPAc0gcwueOP7g4LAvhIOO9zihTAw5bw5697yIOvisqzSBexPLfYLx/joJ1Gzuxj3AGDy8AcS6+MwhcCvBKujt1lFkckEZe4xOQ/xRwHJGg5iDdVXgCeXA0rP2dhvuay+xw0mPpfgUc73nYl7APS9rZy5sl5qxZWKY/gAcaw1IIstewtcYbxwpMXaBKbDfIquBKaaB36adaFqr2Yv7litn/5ZI5+eXSdsepeLvjHo813CVph8eOIXFj49mBC78RqKiQ2AQvNQeBZ5Whi0eWT22tLxynrUtSPdPZ8PR/vr/H1QjX76VmS4O41YzHWYWdBpKuZTx7a+a9Hag+TzfWF/BSaoXdiRck250dgBcUe1Py2n4Fy7XGdasK9ucLl51Rbo2i6CbY3zvYjYVC4QGE6dim7g28DHmsNbFPrTH9lgpMB6zSYYMzFnCE/7WQDg5hU6kSZlu9f8CP5/UxhPlf+HFaNbZXqjmTQ0cQ9mbsS2ZDbPbYI7oaHPoEYuQbyKdnGQm8rkcaLoL1paSqKoiOY6CxxyzT+Uc4LMVitSjFD6slWQpEQUoxUPe7COE5Iw1nAUlwX7EXMAfJrqv3e7FYZDWhFz7YbzKWl+q0WziGb+eG47CEq3Is9gJmqR2HXeGgwXwgewXhWHLrS4yRX68iH6pWO8L/P7BLEffnsMpBkDk+4n4491qzL/0TYd5F3BQQbHPK8TZfh7XPooO47sA6Z01hJxK2R2VYio8+33ME+7LU7Fjsz1K5h7H8Xxh/NI1C3MwPllSyup6Cs9IzebHA/c3e4vwxwvu7Y4egSrU8B2+vu2S5GtifJZdsb8sfepfDXs+21MV03Mf/6PhOa2ho+BvcfyB/2of86Q0c83Gc67H5vcHORJyJiOc9bIsFh6cQTPPhYXD63sX7JRtQmsIvF4QwCsE0iBpbVcIpt4YU7hlVaGsdfa4Kil+PgoZQ27JyJvFKLpM/rBpmo8LqDQtD/OYup3ZOavXpTXe9e81AbhPYFRMkrP6pa2w2T6Bmr7Zde1XTUgcvJb6gKAjZaJ+/9vskBDtQbwkBX6KshmWeHIQXZL8OlVMH/MCy1GsnnKsf+w0uRUz7r3Qs3wCH1cScFYOdNnirsvqyruuSh6elEMJ1CYqucPw7pJPTgbEUhlXC/VJVBj6MuPzYbUgmBduDOM4DNCxzzDl//bHsq7a5XC8I/2PYOdiX9xHbo3I2ml7BPswrX3qIZYpdri8VcJ4skamcI3s9eyGI47J36r+4DD9OqdZpbMNaYL/dYCxxYrtG9obtEYRle7ufYrHSa5adkPysGB1BOE4Nx85NnJbuVCxzJiDeCxzKpcLd8GMVMkuvv4lt3I89nusWKh1BXJtj3w/nq+zsdBvS9nB+fzyK9fNgjTgeO4axc89i3dvYj1Wne8PGYJlpbf+BheOzrSpF+QYslV6CY7BEmsPQrIrjsOMMf/T0Bf4gWKxjdwXvAHaMOQZp4jBNHIuUYx9SDy21+3wgMyyFYIJnM+sMssgSS1GYCUI/oDQstpBB7Gmh3bqT3KQhk1f2gdUby7NHnxU4fWpgQpP4pjkUfKxR6fycZY8dfyhxITP2Do4TNSdw7jvNe713pT6rRt3xQCXVE4xxBbaD9I0ga5jmfMqpUzb106v1Oz29UPFS4ovXf2CwzN6TSw28lFnKwdk4yBfwguQ8oj3e79heM+19BcdnNdSNcPkxYvs/zvdZmSXEgzyYBv/b4XI+V5aUcXqzuuf+xn4+vXTiOF7stEdRdCfi+DysX6acxDmxF+OhXEa+syMARVfH9DHps7BtGs6bbcXYMcBX39UD9uUPNM63fBmMedcXkV9Jx1J59+Fc2EGGpXeTkC7OusGOChT8HqYdsPMUSyc5hSAb+7d3cupKHt+GsHMQnl68X1hi1pGa1x5p8CXQ2IdNgbrlMfzZjvHPOA6rgdlWkG1Eb6N/HoRxsPT6VmxjSTfDzMI53I3lPv9Q5vnAYQn5KoiH7wPmT3vbXsDrwuGVXoNRtLMzSaeha+oB+7DUkU0TjoRLOC9we7tbLHNecf5QZPtT1lCwlLNmPpJq2+HHmo6P4Vz4vuE1Wq6dMPksw/ky0sExD/31xjJe+sOPYSkE0zAos17Miz1kQSb+nP/5G0PSZMPJsH2gUm3Z+iZr3Pnvun6NDnTYMSR2874buODUKOD0O6lyHCcwCPEQGOTEoueAS/5xxkuVpYO0MEA+WTXTJOo7hb0+uNIHHETgMgcmSLeuOf25/04ssjTW+Dmgp3NLf4OX4c54KXK+U76IWWJTMdPW1sZqmkopUV3t2arARvYd4+1meTh+wP4C5694EVIscFYOzszAHpsd08ZlGoXYRGxvH6R5ScFx/4D4Ku0WOcxDt6pIhLkWYXyVNpZZotCXaqV+A8dd3LZe3UBe7o785n3AmRH40WfnAl/yVzEEY89UTrrPjz6n3Os2E0tPIH5Ww7H3NYdMWR4fOv5QZI9bPWnSpMo9FJbLZQ4BxKpZTjfHnrc/RVo7CTd8rNlmkmMicoy+U+CeC1svj6P9voQfRTIH4uZsFxwyhgOjc+pA38s5D7cunit2oGIHlPb9mSbsPxJWKZXkbCNVf/whbrazrtx3TCvbn3aFYtb/UEA8j4RhuFgziSAdHEpnXy4jnvNhnO6x072B9NBltTA7qfB55eDs7c81wXY6vO4d3wf+OuCcOa81ZwHh9IRsjsDZVX6LfdrvEyyznSbng2Yvfl6znyZJ8pE8zztdh9zYxITXor0aGWH5rjgBaWQp6vcRzzNwK/t1s2yvbvAeqRq+Ynm4ukE6+K75Dvbtl7ERByvDUgiW2uwrqVMLswGjWRrIkkAIwnYRqCEI6SJswqrjcPP5cdQ+SftghW0CR48efTok3WkmUBGrxfEkeMnjHyFtWfqZW+aXiUH8xY+3MOS8bMn7Saq+F9333uDoGNIF5MEmOOF1ODgg3k6dDaeJF0K7+VJBVi8p+1K+e7+CY7DK7rd4SZ6Pj9YXkyT5HxirXk7BB5AT7O+Ibez52aex23zaIe2xLzuGHAU7uqthO6tF2u9pvKBZKscOBeyhS6HHnpTsqMB5Wzm48GfgsuqJ6xQUf0CYPpc+9ACnersTx4uRvluw3K3xNvyegrHUZg6Oz5K55VqisKRMnz6dJU/HcxnnQmH7IK4DqzNZQtHR5kJMsIT0FixzKJRuM7H0BuKmIOL15ZAp/gZZhrBdI++7o04//fTj4HKquitxTn/C+bChfyuu+zlY7tYhBelmp6erYJw6jyVxp8D9PfY/H/ZFxPVZ2Jfg92Os/x7bOT4cf7h9A89QpeMG43EItz/8/oxj/QjLJ8H7Ewi7P9ME92qsfw4uRTNLEquKfcT/Lhy2VyUcioTrnYAfmzCwrSAHmWZci9WEAPuyLezGcF/DKnttd7s3GDdc9oKvVLNygOmOYwASXm+2O/1fnPfhMA7DxDm42XOeM7Uwb1fAOu+vr2K921iH8GO7Yg7KzmYrO0Ms/greP0dc7GxzMFyOr0ihzvcG08Lr44ed4TBYWD4a+3MYHQ5Pxc4/X4B1ey/FccxrsT33qwI76ByBcN3eadjvWLyjPol9+9KpyN8XsF8iXXyvsXNSzSICYYhx440TR//01glPX33bbu7KWzP7yb93c1fAvfzW3d1lsEv/tbu7xNtEd8XkvdyF/9zzLOza518cAwWKwNbJ43+w8N5xSfzAeFe+d6wr3zfWxR0sgV98zxhXvnt0bggDi+8e5+y941zrXeNmliePOx6fkUH7AyJ5rHBa+mhD7P4TOvt4V4tghXZzTxVc8lj0kn282K0XYX+Alw+Hf+CvXE4Z1QabCZtDPxiZDmND9k7gxXdxttn+oeuLq1wu747tb3Ij3BIcxtvV6M/jfiHfrR34rYn9LoC9hzDscFJJ21wYSxS4Tt6F7Zzvxv3WxT5M7zy8kP0sJX0F+52EeDgmWPsMIl1B/CfhOP+AW3f1KEG+cHYMwvPiDBE1wUeFpR08P1YF1jU7B9LOtpWEbbc69a7E+jikme0LY4Tz8wgTrPOjzfx8F8f8aO5dE4TjuIVtiIvXor2tH9ZZWsPr/QicyjRqVcH2VRHuFrg9luYjWRy0l2PjkYux3qee6wTH+VG+P6nce3F+zkxvK+wmLLIXbo8fYIQZgbw7FuFf5a55HLw+82AsbfTr2P5vLHabjpBg+/Gwyr7cZzZcPnOV+3oh9v8h3B4Hj8e9xBLax2EctqQq2LYL4noSbo8FCDgs85k9tJkfl3Kd/q2trevA6z74cRO/PT2CMLyurzMwOCP3pv/m8Oc7hfEzv/zzz3jzc+YBXoRxWJVe28IjDGdB+husxP0Jlucjvvlw2+MEN2HRD2aO/OKg1x9wO2AaFsIq90Mn4/4ISxHZ/q3FMmf1qVB1Pxh5hDUp+W5M60TExeeYdBXHncAxQoT5Hu6xqkOsDXUGrbBZEtjeb8Xb7r5YB+qUmHXBWmeN3KBwrOboeVzm2IK+FZkyoVHl2D0fNdp9v7Xn3ezVNqiwU9YvLnjv/bONC74eBcao1ELJZQNGd1R0LPjDA5Gv+ewAWkUIVErUHKML3ynsMWPQVQdXgBgelbrC9UGD2teV/VXuER3iY1ZWd4TbJ+wB2O/gxcPmBux5yMFV+WFnA3XmOueYZY9NjnnGoTsWXRSA8J/FvhxQmT0RWXLYfjLwZ5UypyTrrV1hiP2uRRxd21AxflbvcFw/TvfFjyrHr6MQWIDwU+DHtjWcsoklEf7YOC4b0J+GRbYj4uwUdbffq1AqlTaLomhN7H9z7tUNHIcDTW+FMH1qaI79OJTH15Eudi65DPt3bODfCYTdBGG/iMUGhGf7tV7biOJjt30QBKz64hAibGPVXgqEuFrwQWLngpVhLLXyvXFxHLbJYgnW09iX1Zg9DlGE8Bwc2c+fi7B/QTz/yP0/DT+O98fBtX8I63EoDITn2GmbIdyfYVXbriE+luKwFPjjOM7f4PWXWmFrgeNwvD6OtefvqdybJTCshmM+/Qf2MuJnz+i6QJysYuR4kuxlTJFF4cTxN/kB52DD9yC+qj38sQ+rPvm8cbYSDkHE/GS6ZmP/J+ByYPIHsH+PPcGxPztUcEYRDgnTsfd9O0gnxSQ7IFwD6/T8dgTxBLg3DkQYXj/2Dmc+syRxC/jzfmIJI3u1sv1oj2AfdqJilSyHx7kW+1CccTDyb2Az21bye1/55rOZAWcReQzhOM9v3TOe8NwQnrUVnPeYP6rGYx3R+TnTn8Hy7QsWLHhgxIgRfggahGNJK99xzCsev6eCBLYT5nXkvenzDftzEG/OqsL9a+3L9xlLTq/C/pXj8v5gCeMICMQzm5ube+z5jnCstua0lT/PvYYNw1IIkkv/NfFjOtB/xw8jfMkgBP3LCjcPl+HyDqy47EZBgdiWqGMv/PjtvmfZYOGtx1TT6HjF7+HkTsMNHrLzg+GYwTwx30mq85OFB8G7mSjE02W0SiAC4yD5dvPuc9mzbtASPxocYIy7zgS6RaW93/o+C6w7J9g+nZR7LTWQ7ywRqZS6sD1U70p1GYB08fbw094BDoDdo8hYFuRpyW5UYVjCewBW4I2AVd6XVQVZLbrc1xzEu0/718NwuE9xjvzBwIG/eZ7sINPnTjHC8qeWuh7yzCsVni1Z91KCHGDv4BjCwHcUoUEB0S3j1i47rcrYVk6tSpU9+dQbPlWZbmfAY6epxkK88netNadqFYR+pDjFIWICCN7Ia8Gu4EHGT3acPM47ChHaJgsQ+PRqIhDZNGh+SNhn1FhtwsNMIYQIDHDule4vHS3rKuPzBWeG85uvC740ZKnDFyiMjbJpA0IEEqaFacKPCPaGXO4ikCAd1W5dYRjBewD3JNvz8Xnps4jDPh3v634XgQTxDvn7FOeY5HnI6yAicJAybIXgyCh4O07dv5MAIs+Fyg8dUxlCBm6Z4pAuRGAJiqAEN1Fm07Zg7sleMQxw3DObFGZPGz8ptOY0ZaJCbK2yOA8/mDaTn4s9/GiFfyaACEIpjpoSBsiLVM9DfpwdmZndRKC9X63Y9kjwkcEgBnE62raajxudfJzqnqW/vYIg+KX7lP5LvERzyAqCIAjCQGbYCsGT9/9XKdHm9tbWqMSfMZxezpcAWvaMzcrNOo4n6Ockdr5n8fGH37Snn1pooOImKTNj1gffhXb9utE2SpIUZ1Mp8YLLUj8u53oIp5hv40LBjxNYMqUFJeXObZw454d6T2RHB+xzI8Y51XylKTf8esGDY47m8fJNA5J5D6oPWc7YEZisQTrUa68gb6x1v9NndT53QRAEQRhKDFshSNpc8kCi1d02MlkVMKSQd70FuR8EILKpTLMQhlE0VqXR2Z/72z519SZc1tjnNxrx1l6rn2Nd+G1jWoLUhrjKHA7GZO0gK2KQSgfC1otC75+JQc65UFK6HKf24pbdZ12ITZ2K++1/WlYozUquVLrwmULUvEKDSy6N9xlxqp1S39RVyxr7kBpZLOoLosCtq8o8b559zzUYHGPQpe7V0FnfGF8QBEEQhirDWgiev/9975WT0k0L2mzMsQM5x3AZ4ihz81JCLFemoONYg3FCURXsaGNz3gF/3HepzvjQF5BUPfOxMaOmz1p4vgn1t8OwISqn7AHNeZVDXwVMCcTGZ5RBrB6Glxd/FWPfkbJpK2tbvPDiCQvO9hF3gCIwXRhcXjCFA1McMIkpk8NmpcLz03dG/cg+1Lj6QKoqtk+qZmeiM6M0/DgbfbJ5OOeVZl5UB/7IBBcYh/y5Tu/YfVBjQRAEQRhKDGsh6GlouL6cqv+kJoBA4pAxFHxZpxG2F4R8gH821Io3trOzqUqMOTgOzNkTr5/YwmiWJxRfr927wRazWsdfXXaF49mTPkX62b0lNVZZlgji3NgW0LcHpGGdpYQV3abZO9jqUpIEPyjs+s4ZZ/HUO+BeaBmfLtSXBoE+2EEc54Ps+Pwy2gRhaE5IkuJ1bfeP2mMgVBXb59UIV278ltbmRJwbTpazplRaSNYWghwyxsbpi4lO/oK9OuWBIAiCIAw1BkzpzfLkuBv3+oJW4U+tsQ1+wgkqAJeVltHN1p2XEH4dW+gH4eQS5X5dXNj0jRsPv5FjjWHrsoMC8I0HV2+YaUccUbTxV5oK4cYpxwh0meBhpw8NIWgQsNJPlh3ZNE7S+EFzAARgRLljibqoadz4M/Rmz3XqHTrntlXHFZtmX1kIigciap8HXUF2qCDSqlyy05E7lxeVvlpNmDMb/ss0T4h7ZoWWpDz3ezjfk2ENXsET34kvE8U0f/5MeA5LRDnTlbXuu+F29vzcWxAEQRCGLFIiCGbGM/4vVfZ2lpD5XsPe8o4i2O7nIc7Xs04kFIEQDQbawegjWhtaf7fPDf+zqVcXywaNJJn/3L/Zth8kI38TWHVpGIUbtyGBKVQaJR6nz/PFWUgrgmciFob9vPhxLqsu1uxNbGKXpPoXjcGY73cVgXMfaxnf0jzrp0UTHZjWEIGE8SZlpwoFvUpozNmx0X9J7hu7N2c0wbZlki88jp3cuLqd13aNScypEMCLRCDxac8EoBfJNJyQd7ktRJ7Z8EET2F8zpCAIgiAMdZaVcBnwHHnDnlum2tymg2CFBOKBuoDihjqCOsZXCXsBVdlGYcWSQWQih1pJ3Ova2bPdhu7627a8bSF2YbB+hULnT3/aJFpzzcL6tmQPh5g5tjFyY7SD7HNWQdp51yBNLBH0pYBQOCwJpCykegzydSYvhPA1OnHQgn9OXeG40btN6zQnpr2/eUWbRD82xfSzaVLAPpTBvf92MAjCY5Rj3eoK5vr5ibtqXOPMp9W2qnVplBAyX2b8WzWNbynsYcLgAmPsZspC2humOZPA2VXLoerzAjmHpYJIs3XB3CRKjiluEV+fbxEEQRCEIY0IwQ4cdsO+X4bw+xHUUVApWbO+Zy3H4Mu6z2YSiqKBVYxcz9yA7e1cWk6V/otJoutWGjv6/t/u+9slF4Q44KQzld5jj4lNs1WyXbNr/Uhk3GENoVvDFwt6AQhDGivVv3R91TAET8WPllUJcxlhoRZDTiQW2xtaSw1fWnnv1/y0PBXsrSs1Jw3J5VHBHsV2gDxfymLd85Sg7TCfvCANrWorq9nInj8mLv17c+weUXfNn6nORLYuYd5QAKrHOZl64zapTY8MnPmcDk0zlS22ePFO4dv5Jq9+SMeAqb7MbF/ipPaCIAiCMCwQIdiBz17/2RYbzLrChNERaWI1BVBF/LFKNIVWoIzwmghLvuo1z0LKIwMPUzAqTdVs5exNhSS5zTh1x9aH7DrjTHUWhQ/pTfxQ30EnKb3qTds2jBqpN9VxYUKozY4FU/pwc9GO5wECihwcmwLQC0GKOy/yMvHD7Zngg4v4fIkgttENkQ64FuLpdw3N7tSR28zoNpeqm7xCS1uUTjJR+uUoSYvKRirW7Dcd5iF6hifrjwdRpgMsR1rFsZuHjLwH+vM+U7AP6LnRU2rvWZxn1Ks1/O8tbzLxx6B3tYxVI9IJSdnsixz/uGlyq7OXj2VVrzFKp4yNF4TB82i5yOXKUdgmkG6YOpXoO9Ss5GCzj/rAbxMEQRCEYYD/NAqL+MTvJ66twobfQtDtksROs10gxQIFIUuYmGW+KMsriKzkyUsNDfGBhRDCx0B5RSFkWildaHTwDFTUf0MbP4jND5ZUOGOVGWbB01u0piu+t6Lb5Nl39fSPz9fbvr1K1DY6aXZpupJua926qOIdGgO9YWjNRoUwXb25GAbaQohZtv5D/BpikKV6Ls3FYEUELqoSDirVxHApVNlRJKRadTYxif1pUC6ePnafV+fwTKrhnlEtpbljT1Wp+WYYpI3MiOy8F48AwksXkGttENE2fVsHagq8XlAufTzW6vFCqKard0bNVatOj9U8HO092AoQxq3rB2r9mUU1b8GKOom2ts7ugWRsifzeBNdpDCLDxYF1gtcIotCr7zzROH8uO7g07ULfmQZpeV4X00PM5uqpLKAgCIIgDA/4lRS68NE/7b1dqIJfQzVtXGIHDAgKy9Ij6AiWDDoomIogouBiyReh6GAPXZbORZBlgTEK4gZCDGItceVAq7nY9k5g3OxIq/kFrDco21QwtqEQmJaCsmMKRo2DqGtpCNJiA8eCRuwBxB/FHcUeBWCI40SQpgFEDP2yquFM/Hkx6I3iLyslZPpCZyBOU5Wk8cKCTi5aYU7z+Wb/l0s+4T3gJquwrTDmKER+fqSTsSph7EsGBWkQIJaAAg7/U1tGzi6Agv4AR5yFzfPhtiIk/GwLhHcTRN0YbfWKOMFRxphGHSEiqnPqWn8xKAQrwi9jkRDsAKv5kW/cg0LaltPpOrJHm23ULVkAQRAEQRg+iBCswZ5/3n937dLrTBisk8SpZt8CL6mgIHwdr+9skEkilrpxDVrRiy5KpQhLFHEFltZhQwFBQyhBjlYYwaVwK2KnCAKmiGUIQLgQkPCrCD6W5HE9Ypx0/Xbsj3hDbsd+jCekKOR+WGbHiEVCkNuxD0spG7RLUvtG1KbOWW3P137uE94H4vua9neucEkY6Q2hS3319eJjvRj07RYpCBkZ1uHZ/Y6kf4V8MTt2x4D0yKyr7usG42PQApxS+r5yyVfMTur32UZBEARBGF5QuwhVmHzAzfcESp+QpO5ZGwUucdnQMlnHCUqZrL0gofyqLFWF2gPqxWFHb2lmNnf9MvxZu+k7qfjwjJPHorQD+ZXKeit7KdXFsC+2UV519HPGqDQM7MK24EHIzSMWRwSSaMLCm12kDopL7hYdqHJQX1PBHsBJ4hSZL36MRiSWTfo4TmFHg+hcZNjuw9XIZkZYybeacHuI65jYd622p4gIFARBEIYzIgR74LbP/uvfceKOScrpYy5g+RzElc46kGSCMBMemZjhHtUFSMWXMo1dKDIX5IqGf7MBqyEK/dZsk/fHX39crHjjsl+vuPSnCwGYp6mybnyazbw2q6/UDdHB6+z84l083uJS3Gn2U/G86Og4duemiZoZsEhvSehY2reEeKFdyc9u0S7ycEY7m+iXXaxPCHewv829BUEQBGFYIkKwF+4/+F8PxdZ8Lk3SmyFcoL1yodb+j7ASmNKumwJZhK/2ZHbDRTCG9pnfaRcoK6xXRGC2KVNbFIiZCMz8/WwntuKXpcn7wThdnAmULcX2hThNjp5lxn5jgx2efQNBlpiWj703ozhhn/OSJD04Ts2DKfKEHS68IPbVu5yoj+eYpb4b8Oe50ypnyEr0JaM9NxF9h+PyWmGTZbqCFCKw4GxZ34/L8Plo5/Jf8lCCIAiCMGzJvsdCr2x79d6jwpHhdyAsjtGRGu2c0ZyVgk3cjA58JxFjKIKyNn0hlgIIEd+uj37YwNpU30YQyxF0C8PRCgbhsV6AYIlgHN4lgrhi+8EsnqytYNYphOZrNyF9uJ2dR2jYx7dBREJSN8u45P8ibS7cfGL/CMBq2AdGjk2S8Hit3YkmcKty1JYkQUKQJ2wDmJd7doKajB02kHm+x66HYzXiPLp17ABeXFaha9hMAObxAcNRrfN1F0YuKZdj7fRvgwZ9htm69S2/QRAEQRCGOd2/vEKPbPv7/T9hAnt6oMMtnHHQcRA0aSbM/NAtUIq+sweECOVNAf5Z5w+Kw6wFX8FQIFIUYjuNohDCJoSQLPqw7NGKcIwP/oyXItJ3/PBiMNvXQDwVIP4oGhEnxI6dF+p4MjZduvOezy5RNXBfKN03aiuI4lO0ST4SROGKzkL+dhvOJYNllxSBFIMUal7QLQUhyFJRjYyCvy27+Hlo7R9H83f9ud7z7iQPIgiCIAjDnu5fXqFXtvv9J9Zo0O6YWNnDXINau5CmhmMSU7T4EjyIkvqEIEsFKfgQhiWCAZaxfwF+fmiY9n3yUkIKQfrBIPsQ3qjGKLBpnMzFMe+IlPlzc3nMTVt95LYFWUqXHRBcOrmneV8V2oOdK+wXFvSKKjUc9hCpX4SvyEb6vRCE+e7Y/gz7TwiyMNAxk1L1Zqz0ja7BXNWw+fzn/UZBEARBENrp/uUV6gK6Q+/yx49tl2h1QEGnn4MeW5mTqgWWowxS4EHAQax4AYfljkIwghDMqnxZIkhhSHEHARhgnSIS+2RCkCWArHqmm1Uz51XDnBENGsm+Eyr118gmN7W0FO7faadH5vrELUfcYypqXTh6l0Cr/9FKf8pot65mLTo0H7ezqw2FoK86xrkoi1A4d98lZgmEICKAn0XGKOsSOxNrf01T9Zvorbb79YE4qCAIgiAI3ej+5RX6xGfdZ4O3/9z2oTAo/69O1eeMcusXdRCxQAr6R1P8sYSQ7f8qQjDMhSDDUCRyHEGWCHLWD5YIetEYZKV/LC3MqoFZyJXa0KYLIbKeCbT5PeKZvM57q0/Z7MA/lfPkDBjcY9tGzk1bM26Ld1XaHYLT3tkoMyIIUg217PuTUE07LGZQyeWLHfAFhtyWUxGA3snDMxpYYlM33QTuD2mbuiGc0fpfc5BqzUIIgiAIglCNKp9eYXGZ8Lv/GdMQJruFSn0mDNV22roVINZGFwMdUtBR2PlqXoo+hK+UFnJg6dB3GGEbQQPhx7aBfmDqJLDpPAjImca4qY3K3pqG5rZ47bdeOHKdqW3ZUQc+7npVcCuPWNumwb4qsPvqIN1QaTMWpz5KB8gC5IcHQniR6OtwayIvFgF/rLpEJfCfp6x+T2v3DBTln1Sx7U6zjeo2b7IgCIIgCNXp8LUV+pOJf584flQ52Dw04Y5hqjaJArdC5NJRQcC2gyzty12omshXDXOyC1YVK1swbnao3QdFY17QpvSECYvPjN5jxekH6j8NiSpO93DTyi6ONobw29Jpvamz6UrQeqOQIVFXIejXciFIH230POfc+86pF+D7GET1E2qHhe/42mVBEARBEPqECMFlxMeu3rZphdGNzS0jco95LfgzX/Gvgp93gY6KtjmeOv/kOuYBHiq46zcpqA+91eySlAWlPWOaF5qt3lnmnWE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AEQRCEQYlS/w9/l8tC/G026QAAAABJRU5ErkJggg==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-111526" y="3452036"/>
            <a:ext cx="9141179" cy="73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882" tIns="60941" rIns="121882" bIns="60941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pl-PL" sz="8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91B7185-6D7A-4886-907B-308B1B773A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26" y="-39437"/>
            <a:ext cx="4324450" cy="190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4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87157" y="1119698"/>
            <a:ext cx="4116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>
              <a:tabLst>
                <a:tab pos="2470785" algn="l"/>
                <a:tab pos="3136265" algn="l"/>
                <a:tab pos="4258945" algn="l"/>
                <a:tab pos="4929505" algn="l"/>
                <a:tab pos="5822315" algn="l"/>
              </a:tabLst>
              <a:defRPr/>
            </a:pPr>
            <a:r>
              <a:rPr lang="pl-PL" sz="3200" b="1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PRZEDSIĘBIORCZOŚĆ </a:t>
            </a:r>
            <a:endParaRPr lang="pl-PL" sz="3200" b="1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pic>
        <p:nvPicPr>
          <p:cNvPr id="7" name="Obraz 6" descr="Obraz zawierający rysunek&#10;&#10;Opis wygenerowany automatycznie">
            <a:extLst>
              <a:ext uri="{FF2B5EF4-FFF2-40B4-BE49-F238E27FC236}">
                <a16:creationId xmlns:a16="http://schemas.microsoft.com/office/drawing/2014/main" id="{3C7CC9E1-047A-4A05-8432-0229CD9E9C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26" y="289112"/>
            <a:ext cx="1747917" cy="740679"/>
          </a:xfrm>
          <a:prstGeom prst="rect">
            <a:avLst/>
          </a:prstGeom>
        </p:spPr>
      </p:pic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8BB11E21-9DBC-4B61-AC6E-7C08AAA8A0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3146407"/>
              </p:ext>
            </p:extLst>
          </p:nvPr>
        </p:nvGraphicFramePr>
        <p:xfrm>
          <a:off x="1255246" y="2756648"/>
          <a:ext cx="4316802" cy="3582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0A9865C6-9D05-418C-B378-B1EAA77AE350}"/>
              </a:ext>
            </a:extLst>
          </p:cNvPr>
          <p:cNvSpPr txBox="1"/>
          <p:nvPr/>
        </p:nvSpPr>
        <p:spPr>
          <a:xfrm>
            <a:off x="941326" y="2001003"/>
            <a:ext cx="3848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rgbClr val="FF0000"/>
                </a:solidFill>
              </a:rPr>
              <a:t>Czy </a:t>
            </a:r>
            <a:r>
              <a:rPr lang="pl-PL" sz="2000" dirty="0">
                <a:solidFill>
                  <a:srgbClr val="FF0000"/>
                </a:solidFill>
              </a:rPr>
              <a:t>rozważasz prowadzenie </a:t>
            </a:r>
            <a:endParaRPr lang="pl-PL" sz="2000" dirty="0" smtClean="0">
              <a:solidFill>
                <a:srgbClr val="FF0000"/>
              </a:solidFill>
            </a:endParaRPr>
          </a:p>
          <a:p>
            <a:pPr algn="ctr"/>
            <a:r>
              <a:rPr lang="pl-PL" sz="2000" dirty="0" smtClean="0">
                <a:solidFill>
                  <a:srgbClr val="FF0000"/>
                </a:solidFill>
              </a:rPr>
              <a:t>własnej </a:t>
            </a:r>
            <a:r>
              <a:rPr lang="pl-PL" sz="2000" dirty="0">
                <a:solidFill>
                  <a:srgbClr val="FF0000"/>
                </a:solidFill>
              </a:rPr>
              <a:t>działalności gospodarczej?</a:t>
            </a:r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F30EF83E-CF07-41C3-BD39-22E3586BDB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113196"/>
              </p:ext>
            </p:extLst>
          </p:nvPr>
        </p:nvGraphicFramePr>
        <p:xfrm>
          <a:off x="6152030" y="2927103"/>
          <a:ext cx="4935070" cy="3487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78FF231-E4F5-4DE2-A3A1-17B695205934}"/>
              </a:ext>
            </a:extLst>
          </p:cNvPr>
          <p:cNvSpPr txBox="1"/>
          <p:nvPr/>
        </p:nvSpPr>
        <p:spPr>
          <a:xfrm>
            <a:off x="7100046" y="1876617"/>
            <a:ext cx="4080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rgbClr val="FF0000"/>
                </a:solidFill>
              </a:rPr>
              <a:t>Czy </a:t>
            </a:r>
            <a:r>
              <a:rPr lang="pl-PL" sz="2000" dirty="0">
                <a:solidFill>
                  <a:srgbClr val="FF0000"/>
                </a:solidFill>
              </a:rPr>
              <a:t>zamierzasz przejąć lub pracować </a:t>
            </a:r>
            <a:endParaRPr lang="pl-PL" sz="2000" dirty="0" smtClean="0">
              <a:solidFill>
                <a:srgbClr val="FF0000"/>
              </a:solidFill>
            </a:endParaRPr>
          </a:p>
          <a:p>
            <a:pPr algn="ctr"/>
            <a:r>
              <a:rPr lang="pl-PL" sz="2000" dirty="0" smtClean="0">
                <a:solidFill>
                  <a:srgbClr val="FF0000"/>
                </a:solidFill>
              </a:rPr>
              <a:t>w </a:t>
            </a:r>
            <a:r>
              <a:rPr lang="pl-PL" sz="2000" dirty="0">
                <a:solidFill>
                  <a:srgbClr val="FF0000"/>
                </a:solidFill>
              </a:rPr>
              <a:t>Waszej firmie rodzinnej?</a:t>
            </a:r>
          </a:p>
        </p:txBody>
      </p:sp>
    </p:spTree>
    <p:extLst>
      <p:ext uri="{BB962C8B-B14F-4D97-AF65-F5344CB8AC3E}">
        <p14:creationId xmlns:p14="http://schemas.microsoft.com/office/powerpoint/2010/main" val="362493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94547" y="334403"/>
            <a:ext cx="9144000" cy="411909"/>
          </a:xfrm>
        </p:spPr>
        <p:txBody>
          <a:bodyPr>
            <a:normAutofit lnSpcReduction="10000"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Które </a:t>
            </a:r>
            <a:r>
              <a:rPr lang="pl-PL" b="1" dirty="0" smtClean="0">
                <a:solidFill>
                  <a:srgbClr val="FF0000"/>
                </a:solidFill>
              </a:rPr>
              <a:t>aspekty </a:t>
            </a:r>
            <a:r>
              <a:rPr lang="pl-PL" b="1" dirty="0">
                <a:solidFill>
                  <a:srgbClr val="FF0000"/>
                </a:solidFill>
              </a:rPr>
              <a:t>życia są dla Ciebie najważniejsze?</a:t>
            </a:r>
            <a:endParaRPr lang="pl-PL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F08C9D6F-180E-4659-BD05-29A699FA1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2176923"/>
              </p:ext>
            </p:extLst>
          </p:nvPr>
        </p:nvGraphicFramePr>
        <p:xfrm>
          <a:off x="1320295" y="1171428"/>
          <a:ext cx="8408652" cy="4368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71E1969E-34C3-46EF-B710-07DA67144DAF}"/>
              </a:ext>
            </a:extLst>
          </p:cNvPr>
          <p:cNvSpPr txBox="1"/>
          <p:nvPr/>
        </p:nvSpPr>
        <p:spPr>
          <a:xfrm>
            <a:off x="900954" y="5965380"/>
            <a:ext cx="9103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Młodzież </a:t>
            </a:r>
            <a:r>
              <a:rPr lang="pl-PL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deklaruje tradycyjny system wartości i celów życiowych…</a:t>
            </a:r>
            <a:endParaRPr lang="pl-PL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 descr="Obraz zawierający rysunek&#10;&#10;Opis wygenerowany automatycznie">
            <a:extLst>
              <a:ext uri="{FF2B5EF4-FFF2-40B4-BE49-F238E27FC236}">
                <a16:creationId xmlns:a16="http://schemas.microsoft.com/office/drawing/2014/main" id="{3C7CC9E1-047A-4A05-8432-0229CD9E9C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036" y="6084795"/>
            <a:ext cx="1095033" cy="46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97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FF96B48A-0FF5-486A-B736-622F825FFC78}"/>
              </a:ext>
            </a:extLst>
          </p:cNvPr>
          <p:cNvSpPr/>
          <p:nvPr/>
        </p:nvSpPr>
        <p:spPr>
          <a:xfrm>
            <a:off x="1087157" y="2092100"/>
            <a:ext cx="108648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2400" b="1" i="1" dirty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Nie chce mieszkać w rodzinnym mieście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2400" b="1" i="1" dirty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Nie chce pracować w rodzinnym mieście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2400" b="1" i="1" dirty="0" smtClean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Ufa </a:t>
            </a:r>
            <a:r>
              <a:rPr lang="pl-PL" sz="2400" b="1" i="1" dirty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i </a:t>
            </a:r>
            <a:r>
              <a:rPr lang="pl-PL" sz="2400" b="1" i="1" dirty="0" smtClean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ceni  </a:t>
            </a:r>
            <a:r>
              <a:rPr lang="pl-PL" sz="2400" b="1" i="1" dirty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sobie rodzinę, relacje z najbliższymi oraz dobrobyt ekonomiczny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2400" b="1" i="1" dirty="0" smtClean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Nie ma  </a:t>
            </a:r>
            <a:r>
              <a:rPr lang="pl-PL" sz="2400" b="1" i="1" dirty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zaufania do </a:t>
            </a:r>
            <a:r>
              <a:rPr lang="pl-PL" sz="2400" b="1" i="1" dirty="0" smtClean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instytucji i „autorytetów” społecznych</a:t>
            </a:r>
            <a:endParaRPr lang="pl-PL" sz="2400" b="1" i="1" dirty="0">
              <a:latin typeface="+mj-lt"/>
              <a:ea typeface="Lato BOLD" panose="020F0502020204030203" pitchFamily="34" charset="0"/>
              <a:cs typeface="Lato BOLD" panose="020F0502020204030203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2400" b="1" i="1" dirty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Nisko </a:t>
            </a:r>
            <a:r>
              <a:rPr lang="pl-PL" sz="2400" b="1" i="1" dirty="0" smtClean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ceni aktywność i społeczne zaangażowanie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2400" b="1" i="1" dirty="0" smtClean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Ma mało życiowych doświadczeń i pewności siebie</a:t>
            </a:r>
            <a:endParaRPr lang="pl-PL" sz="2400" b="1" i="1" dirty="0">
              <a:latin typeface="+mj-lt"/>
              <a:ea typeface="Lato BOLD" panose="020F0502020204030203" pitchFamily="34" charset="0"/>
              <a:cs typeface="Lato BOLD" panose="020F0502020204030203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2400" b="1" i="1" dirty="0" smtClean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Jest ambitna, otwarta </a:t>
            </a:r>
            <a:r>
              <a:rPr lang="pl-PL" sz="2400" b="1" i="1" dirty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na </a:t>
            </a:r>
            <a:r>
              <a:rPr lang="pl-PL" sz="2400" b="1" i="1" dirty="0" smtClean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świat i zmianę 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2400" b="1" i="1" dirty="0" smtClean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Chciała by pracować </a:t>
            </a:r>
            <a:r>
              <a:rPr lang="pl-PL" sz="2400" b="1" i="1" dirty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w międzynarodowej firmie lub na własny </a:t>
            </a:r>
            <a:r>
              <a:rPr lang="pl-PL" sz="2400" b="1" i="1" dirty="0" smtClean="0">
                <a:latin typeface="+mj-lt"/>
                <a:ea typeface="Lato BOLD" panose="020F0502020204030203" pitchFamily="34" charset="0"/>
                <a:cs typeface="Lato BOLD" panose="020F0502020204030203" pitchFamily="34" charset="0"/>
              </a:rPr>
              <a:t>rachunek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2400" b="1" i="1" dirty="0" err="1" smtClean="0">
                <a:latin typeface="+mj-lt"/>
                <a:cs typeface="Calibri" panose="020F0502020204030204" pitchFamily="34" charset="0"/>
              </a:rPr>
              <a:t>Cdn</a:t>
            </a:r>
            <a:r>
              <a:rPr lang="pl-PL" sz="2400" b="1" i="1" dirty="0" smtClean="0">
                <a:latin typeface="+mj-lt"/>
                <a:cs typeface="Calibri" panose="020F0502020204030204" pitchFamily="34" charset="0"/>
              </a:rPr>
              <a:t>…</a:t>
            </a:r>
            <a:endParaRPr lang="pl-PL" sz="2400" b="1" i="1" dirty="0">
              <a:latin typeface="+mj-lt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l-PL" sz="2400" b="1" i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087157" y="1119698"/>
            <a:ext cx="83056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algn="ctr">
              <a:tabLst>
                <a:tab pos="2470785" algn="l"/>
                <a:tab pos="3136265" algn="l"/>
                <a:tab pos="4258945" algn="l"/>
                <a:tab pos="4929505" algn="l"/>
                <a:tab pos="5822315" algn="l"/>
              </a:tabLst>
              <a:defRPr/>
            </a:pPr>
            <a:r>
              <a:rPr lang="pl-PL" sz="3200" b="1" dirty="0">
                <a:solidFill>
                  <a:srgbClr val="FF0000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MŁODZIEŻ </a:t>
            </a:r>
            <a:r>
              <a:rPr lang="pl-PL" sz="3200" b="1" dirty="0" smtClean="0">
                <a:solidFill>
                  <a:srgbClr val="FF0000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małych </a:t>
            </a:r>
            <a:r>
              <a:rPr lang="pl-PL" sz="3200" b="1" dirty="0">
                <a:solidFill>
                  <a:srgbClr val="FF0000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miast – szkic do portretu…</a:t>
            </a:r>
          </a:p>
        </p:txBody>
      </p:sp>
      <p:pic>
        <p:nvPicPr>
          <p:cNvPr id="7" name="Obraz 6" descr="Obraz zawierający rysunek&#10;&#10;Opis wygenerowany automatycznie">
            <a:extLst>
              <a:ext uri="{FF2B5EF4-FFF2-40B4-BE49-F238E27FC236}">
                <a16:creationId xmlns:a16="http://schemas.microsoft.com/office/drawing/2014/main" id="{3C7CC9E1-047A-4A05-8432-0229CD9E9C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26" y="289112"/>
            <a:ext cx="1747917" cy="74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6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aśnienie owalne 4"/>
          <p:cNvSpPr/>
          <p:nvPr/>
        </p:nvSpPr>
        <p:spPr>
          <a:xfrm>
            <a:off x="2030505" y="524435"/>
            <a:ext cx="7241241" cy="726141"/>
          </a:xfrm>
          <a:prstGeom prst="wedgeEllipseCallout">
            <a:avLst>
              <a:gd name="adj1" fmla="val -33832"/>
              <a:gd name="adj2" fmla="val 19134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4B97FCD-C608-44C2-9136-04FD0B440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042" y="80682"/>
            <a:ext cx="9285194" cy="2023783"/>
          </a:xfrm>
        </p:spPr>
        <p:txBody>
          <a:bodyPr vert="horz" lIns="121882" tIns="60941" rIns="121882" bIns="60941" rtlCol="0" anchor="t">
            <a:normAutofit/>
          </a:bodyPr>
          <a:lstStyle/>
          <a:p>
            <a:endParaRPr lang="pl-PL" sz="3199" b="1" dirty="0">
              <a:solidFill>
                <a:srgbClr val="FF0000"/>
              </a:solidFill>
            </a:endParaRPr>
          </a:p>
          <a:p>
            <a:r>
              <a:rPr lang="pl-PL" sz="3199" b="1" dirty="0">
                <a:solidFill>
                  <a:srgbClr val="FF0000"/>
                </a:solidFill>
              </a:rPr>
              <a:t>Wnioski i rekomendacje …i dla kogo?</a:t>
            </a: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E4B97FCD-C608-44C2-9136-04FD0B4400D9}"/>
              </a:ext>
            </a:extLst>
          </p:cNvPr>
          <p:cNvSpPr txBox="1">
            <a:spLocks/>
          </p:cNvSpPr>
          <p:nvPr/>
        </p:nvSpPr>
        <p:spPr>
          <a:xfrm>
            <a:off x="4905241" y="1770403"/>
            <a:ext cx="7217283" cy="3279011"/>
          </a:xfrm>
          <a:prstGeom prst="rect">
            <a:avLst/>
          </a:prstGeom>
        </p:spPr>
        <p:txBody>
          <a:bodyPr vert="horz" lIns="121882" tIns="60941" rIns="121882" bIns="60941" rtlCol="0" anchor="t">
            <a:normAutofit fontScale="550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051" indent="-457051" algn="l">
              <a:buFont typeface="Wingdings" panose="05000000000000000000" pitchFamily="2" charset="2"/>
              <a:buChar char="Ø"/>
            </a:pPr>
            <a:r>
              <a:rPr lang="pl-PL" sz="3199" b="1" dirty="0">
                <a:solidFill>
                  <a:srgbClr val="0070C0"/>
                </a:solidFill>
              </a:rPr>
              <a:t>Młodzież, koledzy, rówieśnicy</a:t>
            </a:r>
          </a:p>
          <a:p>
            <a:pPr marL="457051" indent="-457051" algn="l">
              <a:buFont typeface="Wingdings" panose="05000000000000000000" pitchFamily="2" charset="2"/>
              <a:buChar char="Ø"/>
            </a:pPr>
            <a:r>
              <a:rPr lang="pl-PL" sz="3199" b="1" dirty="0">
                <a:solidFill>
                  <a:srgbClr val="0070C0"/>
                </a:solidFill>
              </a:rPr>
              <a:t>Rodzina</a:t>
            </a:r>
          </a:p>
          <a:p>
            <a:pPr marL="457051" indent="-457051" algn="l">
              <a:buFont typeface="Wingdings" panose="05000000000000000000" pitchFamily="2" charset="2"/>
              <a:buChar char="Ø"/>
            </a:pPr>
            <a:r>
              <a:rPr lang="pl-PL" sz="3199" b="1" dirty="0">
                <a:solidFill>
                  <a:srgbClr val="0070C0"/>
                </a:solidFill>
              </a:rPr>
              <a:t>Szkoła, parafia, klub</a:t>
            </a:r>
          </a:p>
          <a:p>
            <a:pPr marL="457051" indent="-457051" algn="l">
              <a:buFont typeface="Wingdings" panose="05000000000000000000" pitchFamily="2" charset="2"/>
              <a:buChar char="Ø"/>
            </a:pPr>
            <a:r>
              <a:rPr lang="pl-PL" sz="3199" b="1" dirty="0">
                <a:solidFill>
                  <a:srgbClr val="0070C0"/>
                </a:solidFill>
              </a:rPr>
              <a:t>Samorząd lokalny – decydenci </a:t>
            </a:r>
          </a:p>
          <a:p>
            <a:pPr marL="457051" indent="-457051" algn="l">
              <a:buFont typeface="Wingdings" panose="05000000000000000000" pitchFamily="2" charset="2"/>
              <a:buChar char="Ø"/>
            </a:pPr>
            <a:r>
              <a:rPr lang="pl-PL" sz="3199" b="1" dirty="0">
                <a:solidFill>
                  <a:srgbClr val="0070C0"/>
                </a:solidFill>
              </a:rPr>
              <a:t>Przedsiębiorcy </a:t>
            </a:r>
          </a:p>
          <a:p>
            <a:pPr marL="457051" indent="-457051" algn="l">
              <a:buFont typeface="Wingdings" panose="05000000000000000000" pitchFamily="2" charset="2"/>
              <a:buChar char="Ø"/>
            </a:pPr>
            <a:r>
              <a:rPr lang="pl-PL" sz="3199" b="1" dirty="0">
                <a:solidFill>
                  <a:srgbClr val="0070C0"/>
                </a:solidFill>
              </a:rPr>
              <a:t>Liderzy … (władzy, opinii, kultury)  - autorytety ?</a:t>
            </a:r>
          </a:p>
          <a:p>
            <a:pPr algn="l"/>
            <a:endParaRPr lang="pl-PL" sz="3199" b="1" dirty="0">
              <a:solidFill>
                <a:srgbClr val="0070C0"/>
              </a:solidFill>
            </a:endParaRPr>
          </a:p>
          <a:p>
            <a:pPr algn="l"/>
            <a:r>
              <a:rPr lang="pl-PL" sz="4000" i="1" dirty="0">
                <a:solidFill>
                  <a:srgbClr val="FF0000"/>
                </a:solidFill>
              </a:rPr>
              <a:t>                             </a:t>
            </a:r>
            <a:r>
              <a:rPr lang="pl-PL" sz="4000" i="1" dirty="0" smtClean="0">
                <a:solidFill>
                  <a:srgbClr val="FF0000"/>
                </a:solidFill>
              </a:rPr>
              <a:t>Zapraszamy do dyskusji</a:t>
            </a:r>
          </a:p>
          <a:p>
            <a:pPr algn="l"/>
            <a:r>
              <a:rPr lang="pl-PL" sz="4000" i="1" dirty="0" smtClean="0">
                <a:solidFill>
                  <a:srgbClr val="FF0000"/>
                </a:solidFill>
              </a:rPr>
              <a:t>REKOMENDUJEMY  </a:t>
            </a:r>
          </a:p>
          <a:p>
            <a:pPr algn="l"/>
            <a:r>
              <a:rPr lang="pl-PL" sz="4000" b="1" i="1" u="sng" dirty="0" smtClean="0"/>
              <a:t>CYKLICZNE KONTYNUOWANIE BADAŃ </a:t>
            </a:r>
            <a:r>
              <a:rPr lang="pl-PL" sz="4000" i="1" u="sng" dirty="0" smtClean="0">
                <a:solidFill>
                  <a:srgbClr val="FF0000"/>
                </a:solidFill>
              </a:rPr>
              <a:t>* </a:t>
            </a:r>
          </a:p>
          <a:p>
            <a:pPr algn="l"/>
            <a:endParaRPr lang="pl-PL" sz="4000" i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Człowiek z koszem Gry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826" y="1577514"/>
            <a:ext cx="4560310" cy="41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91B7185-6D7A-4886-907B-308B1B773A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986" y="5058253"/>
            <a:ext cx="3810819" cy="1680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11" name="Obraz 10" descr="Obraz zawierający rysunek&#10;&#10;Opis wygenerowany automatycznie">
            <a:extLst>
              <a:ext uri="{FF2B5EF4-FFF2-40B4-BE49-F238E27FC236}">
                <a16:creationId xmlns:a16="http://schemas.microsoft.com/office/drawing/2014/main" id="{3C7CC9E1-047A-4A05-8432-0229CD9E9C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2" y="378484"/>
            <a:ext cx="1384007" cy="586472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41381" y="5915184"/>
            <a:ext cx="7630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>
                <a:solidFill>
                  <a:srgbClr val="FF0000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*/ Zobacz:  </a:t>
            </a:r>
            <a:r>
              <a:rPr lang="pl-PL" sz="1600" b="1" dirty="0" smtClean="0"/>
              <a:t>Mały  przewodnik  i motywator dla miast oraz ich doradców</a:t>
            </a:r>
            <a:r>
              <a:rPr lang="pl-PL" sz="1600" dirty="0"/>
              <a:t> </a:t>
            </a:r>
            <a:r>
              <a:rPr lang="pl-PL" sz="1600" b="1" dirty="0" smtClean="0"/>
              <a:t>dla prowadzenia</a:t>
            </a:r>
          </a:p>
          <a:p>
            <a:r>
              <a:rPr lang="pl-PL" sz="1600" b="1" dirty="0"/>
              <a:t> </a:t>
            </a:r>
            <a:r>
              <a:rPr lang="pl-PL" sz="1600" b="1" dirty="0" smtClean="0"/>
              <a:t>                   badań </a:t>
            </a:r>
            <a:r>
              <a:rPr lang="pl-PL" sz="1600" b="1" dirty="0"/>
              <a:t>społecznych </a:t>
            </a:r>
            <a:r>
              <a:rPr lang="pl-PL" sz="1600" b="1" dirty="0" smtClean="0"/>
              <a:t>i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r>
              <a:rPr lang="pl-PL" sz="1600" b="1" dirty="0" smtClean="0"/>
              <a:t>pełniejszego wykorzystania ich potencjału i wyników</a:t>
            </a:r>
            <a:endParaRPr lang="pl-PL" sz="1600" b="1" dirty="0">
              <a:solidFill>
                <a:srgbClr val="FF0000"/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8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FCA75D1A-764D-4E73-B856-3687F7F8FF4D}"/>
              </a:ext>
            </a:extLst>
          </p:cNvPr>
          <p:cNvSpPr txBox="1">
            <a:spLocks/>
          </p:cNvSpPr>
          <p:nvPr/>
        </p:nvSpPr>
        <p:spPr>
          <a:xfrm>
            <a:off x="1177206" y="1136072"/>
            <a:ext cx="9213703" cy="4112029"/>
          </a:xfrm>
          <a:prstGeom prst="rect">
            <a:avLst/>
          </a:prstGeom>
        </p:spPr>
        <p:txBody>
          <a:bodyPr vert="horz" lIns="121882" tIns="60941" rIns="121882" bIns="60941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Raleway" pitchFamily="2" charset="-18"/>
                <a:ea typeface="+mj-ea"/>
                <a:cs typeface="+mj-cs"/>
              </a:defRPr>
            </a:lvl1pPr>
          </a:lstStyle>
          <a:p>
            <a:pPr algn="ctr"/>
            <a:r>
              <a:rPr lang="pl-PL" sz="3600" dirty="0">
                <a:solidFill>
                  <a:srgbClr val="FF0000"/>
                </a:solidFill>
              </a:rPr>
              <a:t>MŁODZIEŻY PORTRET </a:t>
            </a:r>
            <a:r>
              <a:rPr lang="pl-PL" sz="3600" dirty="0" smtClean="0">
                <a:solidFill>
                  <a:srgbClr val="FF0000"/>
                </a:solidFill>
              </a:rPr>
              <a:t>WŁASNY</a:t>
            </a:r>
          </a:p>
          <a:p>
            <a:pPr algn="ctr"/>
            <a:endParaRPr lang="pl-PL" sz="3600" dirty="0">
              <a:solidFill>
                <a:schemeClr val="tx1"/>
              </a:solidFill>
            </a:endParaRPr>
          </a:p>
          <a:p>
            <a:pPr algn="ctr"/>
            <a:endParaRPr lang="pl-PL" sz="3600" dirty="0" smtClean="0">
              <a:solidFill>
                <a:schemeClr val="tx1"/>
              </a:solidFill>
            </a:endParaRPr>
          </a:p>
          <a:p>
            <a:pPr algn="ctr"/>
            <a:endParaRPr lang="pl-PL" sz="3200" dirty="0" smtClean="0">
              <a:solidFill>
                <a:schemeClr val="tx1"/>
              </a:solidFill>
            </a:endParaRPr>
          </a:p>
          <a:p>
            <a:pPr algn="ctr"/>
            <a:r>
              <a:rPr lang="pl-PL" sz="3200" dirty="0">
                <a:solidFill>
                  <a:schemeClr val="tx1"/>
                </a:solidFill>
              </a:rPr>
              <a:t/>
            </a:r>
            <a:br>
              <a:rPr lang="pl-PL" sz="3200" dirty="0">
                <a:solidFill>
                  <a:schemeClr val="tx1"/>
                </a:solidFill>
              </a:rPr>
            </a:br>
            <a:r>
              <a:rPr lang="pl-PL" sz="3200" dirty="0">
                <a:solidFill>
                  <a:schemeClr val="tx1"/>
                </a:solidFill>
              </a:rPr>
              <a:t> </a:t>
            </a:r>
            <a:endParaRPr lang="pl-PL" sz="3200" dirty="0" smtClean="0">
              <a:solidFill>
                <a:schemeClr val="tx1"/>
              </a:solidFill>
            </a:endParaRPr>
          </a:p>
          <a:p>
            <a:pPr algn="ctr"/>
            <a:endParaRPr lang="pl-PL" sz="3200" dirty="0">
              <a:solidFill>
                <a:schemeClr val="tx1"/>
              </a:solidFill>
            </a:endParaRPr>
          </a:p>
          <a:p>
            <a:pPr algn="ctr"/>
            <a:r>
              <a:rPr lang="pl-PL" sz="3200" b="0" dirty="0" smtClean="0">
                <a:solidFill>
                  <a:schemeClr val="tx1"/>
                </a:solidFill>
              </a:rPr>
              <a:t>Wybrane wyniki badań </a:t>
            </a:r>
            <a:r>
              <a:rPr lang="pl-PL" sz="3200" b="0" dirty="0">
                <a:solidFill>
                  <a:schemeClr val="tx1"/>
                </a:solidFill>
              </a:rPr>
              <a:t>młodzieży </a:t>
            </a:r>
            <a:endParaRPr lang="pl-PL" sz="3200" b="0" dirty="0" smtClean="0">
              <a:solidFill>
                <a:schemeClr val="tx1"/>
              </a:solidFill>
            </a:endParaRPr>
          </a:p>
          <a:p>
            <a:pPr algn="ctr"/>
            <a:r>
              <a:rPr lang="pl-PL" sz="3200" b="0" dirty="0" smtClean="0">
                <a:solidFill>
                  <a:schemeClr val="tx1"/>
                </a:solidFill>
              </a:rPr>
              <a:t>ostatnich </a:t>
            </a:r>
            <a:r>
              <a:rPr lang="pl-PL" sz="3200" b="0" dirty="0">
                <a:solidFill>
                  <a:schemeClr val="tx1"/>
                </a:solidFill>
              </a:rPr>
              <a:t>klas szkół </a:t>
            </a:r>
            <a:r>
              <a:rPr lang="pl-PL" sz="3200" b="0" dirty="0" smtClean="0">
                <a:solidFill>
                  <a:schemeClr val="tx1"/>
                </a:solidFill>
              </a:rPr>
              <a:t>ponadpodstawowych</a:t>
            </a:r>
            <a:r>
              <a:rPr lang="pl-PL" sz="3200" dirty="0" smtClean="0">
                <a:solidFill>
                  <a:schemeClr val="tx1"/>
                </a:solidFill>
              </a:rPr>
              <a:t>*</a:t>
            </a:r>
            <a:endParaRPr lang="pl-PL" sz="2666" b="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FCA75D1A-764D-4E73-B856-3687F7F8FF4D}"/>
              </a:ext>
            </a:extLst>
          </p:cNvPr>
          <p:cNvSpPr txBox="1">
            <a:spLocks/>
          </p:cNvSpPr>
          <p:nvPr/>
        </p:nvSpPr>
        <p:spPr>
          <a:xfrm>
            <a:off x="1063600" y="4948518"/>
            <a:ext cx="10467253" cy="1580029"/>
          </a:xfrm>
          <a:prstGeom prst="rect">
            <a:avLst/>
          </a:prstGeom>
        </p:spPr>
        <p:txBody>
          <a:bodyPr vert="horz" lIns="121882" tIns="60941" rIns="121882" bIns="60941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Raleway" pitchFamily="2" charset="-18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l-PL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*/ </a:t>
            </a:r>
            <a:r>
              <a:rPr lang="pl-PL" sz="5600" b="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Jeśli nie zaznaczono inaczej wszystkie dane dotyczą badań młodzieży ostatnich klas szkół ponadpodstawowych w 50 małych i średnich miastach w II etapie </a:t>
            </a:r>
            <a:r>
              <a:rPr lang="pl-PL" sz="56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Projektu </a:t>
            </a:r>
            <a:r>
              <a:rPr lang="pl-PL" sz="5600" b="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NOR-5 (styczeń- luty 2020r.) wg </a:t>
            </a:r>
            <a:r>
              <a:rPr lang="pl-PL" sz="56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metodologii </a:t>
            </a:r>
            <a:r>
              <a:rPr lang="pl-PL" sz="5600" b="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ankiety online ZMP. </a:t>
            </a:r>
          </a:p>
          <a:p>
            <a:pPr>
              <a:lnSpc>
                <a:spcPct val="120000"/>
              </a:lnSpc>
            </a:pPr>
            <a:r>
              <a:rPr lang="pl-PL" sz="5600" b="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Próba </a:t>
            </a:r>
            <a:r>
              <a:rPr lang="pl-PL" sz="56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populacyjna:  N = 23 458 uczniów </a:t>
            </a:r>
          </a:p>
          <a:p>
            <a:pPr>
              <a:lnSpc>
                <a:spcPct val="120000"/>
              </a:lnSpc>
            </a:pPr>
            <a:endParaRPr lang="pl-PL" sz="5600" b="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l-PL" sz="5600" i="1" u="sng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Kluczowe </a:t>
            </a:r>
            <a:r>
              <a:rPr lang="pl-PL" sz="5600" i="1" u="sng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zagadnienia </a:t>
            </a:r>
            <a:r>
              <a:rPr lang="pl-PL" sz="5600" i="1" u="sng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badawcze:</a:t>
            </a:r>
            <a:endParaRPr lang="pl-PL" sz="5600" i="1" u="sng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5600" b="0" i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Ocena </a:t>
            </a:r>
            <a:r>
              <a:rPr lang="pl-PL" sz="5600" b="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atrakcyjności </a:t>
            </a:r>
            <a:r>
              <a:rPr lang="pl-PL" sz="5600" b="0" i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miasta, </a:t>
            </a:r>
            <a:r>
              <a:rPr lang="pl-PL" sz="5600" b="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których uczniowie kształcą się </a:t>
            </a:r>
            <a:r>
              <a:rPr lang="pl-PL" sz="5600" b="0" i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pl-PL" sz="5600" b="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funkcjonują,  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5600" b="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Plany zawodowe i </a:t>
            </a:r>
            <a:r>
              <a:rPr lang="pl-PL" sz="5600" b="0" i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edukacyjne oraz postawy przedsiębiorczości </a:t>
            </a:r>
            <a:r>
              <a:rPr lang="pl-PL" sz="5600" b="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młodzieży, 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5600" b="0" i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Opinie i wyobrażenia co </a:t>
            </a:r>
            <a:r>
              <a:rPr lang="pl-PL" sz="5600" b="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wyboru </a:t>
            </a:r>
            <a:r>
              <a:rPr lang="pl-PL" sz="5600" b="0" i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rodzaju i miejsca  pracy oraz wartości życiowych. </a:t>
            </a:r>
            <a:endParaRPr lang="pl-PL" sz="5600" b="0" i="1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pl-PL" sz="1600" b="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8" descr="Młodzi Polacy bardziej na lew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477" y="1915288"/>
            <a:ext cx="3504507" cy="1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 descr="Obraz zawierający rysunek&#10;&#10;Opis wygenerowany automatycznie">
            <a:extLst>
              <a:ext uri="{FF2B5EF4-FFF2-40B4-BE49-F238E27FC236}">
                <a16:creationId xmlns:a16="http://schemas.microsoft.com/office/drawing/2014/main" id="{3C7CC9E1-047A-4A05-8432-0229CD9E9C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9" y="323199"/>
            <a:ext cx="1649033" cy="69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85282" y="493028"/>
            <a:ext cx="9144000" cy="1655762"/>
          </a:xfrm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pl-PL" sz="2800" b="1" i="1" dirty="0" smtClean="0"/>
              <a:t>Moje miasto – miejsce dobre do życia i rozwoju…:</a:t>
            </a:r>
          </a:p>
          <a:p>
            <a:endParaRPr lang="pl-PL" sz="2800" b="1" i="1" dirty="0">
              <a:solidFill>
                <a:srgbClr val="00B050"/>
              </a:solidFill>
            </a:endParaRPr>
          </a:p>
          <a:p>
            <a:r>
              <a:rPr lang="pl-PL" b="1" dirty="0" smtClean="0">
                <a:solidFill>
                  <a:srgbClr val="00B050"/>
                </a:solidFill>
              </a:rPr>
              <a:t>TAK – 32%  </a:t>
            </a:r>
            <a:r>
              <a:rPr lang="pl-PL" b="1" dirty="0" smtClean="0"/>
              <a:t>------------------ </a:t>
            </a:r>
            <a:r>
              <a:rPr lang="pl-PL" b="1" dirty="0" smtClean="0">
                <a:solidFill>
                  <a:srgbClr val="FF0000"/>
                </a:solidFill>
              </a:rPr>
              <a:t>NIE – 68% 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Gdzie szukać informacji o wsparciu dla firm? | Urząd Miasta w Jaś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6298" y="7501467"/>
            <a:ext cx="10030122" cy="564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0F4218EA-1C75-4FA8-82FC-BB6AAE729F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664366"/>
              </p:ext>
            </p:extLst>
          </p:nvPr>
        </p:nvGraphicFramePr>
        <p:xfrm>
          <a:off x="2240844" y="2204989"/>
          <a:ext cx="7625644" cy="3882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rostokąt 4"/>
          <p:cNvSpPr/>
          <p:nvPr/>
        </p:nvSpPr>
        <p:spPr>
          <a:xfrm>
            <a:off x="626532" y="5910282"/>
            <a:ext cx="11113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Zdaniem zdecydowanej większości uczniów miasto, </a:t>
            </a:r>
            <a:r>
              <a:rPr lang="pl-P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którym </a:t>
            </a:r>
            <a:r>
              <a:rPr lang="pl-PL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mieszkają, </a:t>
            </a:r>
            <a:r>
              <a:rPr lang="pl-PL" sz="1600" i="1" dirty="0">
                <a:solidFill>
                  <a:srgbClr val="D247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jest dobrym </a:t>
            </a:r>
            <a:r>
              <a:rPr lang="pl-PL" sz="1600" i="1" dirty="0" smtClean="0">
                <a:solidFill>
                  <a:srgbClr val="D247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miejscem do życia i rozwoju, </a:t>
            </a:r>
            <a:r>
              <a:rPr lang="pl-PL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Zwłaszcza </a:t>
            </a:r>
            <a:r>
              <a:rPr lang="pl-PL" sz="1600" i="1" dirty="0" smtClean="0">
                <a:solidFill>
                  <a:srgbClr val="D247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 młodzieży i </a:t>
            </a:r>
            <a:r>
              <a:rPr lang="pl-PL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studentów oraz osób z </a:t>
            </a:r>
            <a:r>
              <a:rPr lang="pl-P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wyższym wykształceniem i </a:t>
            </a:r>
            <a:r>
              <a:rPr lang="pl-PL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osób. </a:t>
            </a:r>
          </a:p>
          <a:p>
            <a:r>
              <a:rPr lang="pl-PL" sz="16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Jest </a:t>
            </a:r>
            <a:r>
              <a:rPr lang="pl-PL" sz="16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dobrym miejscem</a:t>
            </a:r>
            <a:r>
              <a:rPr lang="pl-P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 </a:t>
            </a:r>
            <a:r>
              <a:rPr lang="pl-P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osób starszych oraz dla mieszkających już tu rodzin z </a:t>
            </a:r>
            <a:r>
              <a:rPr lang="pl-PL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dziećmi.</a:t>
            </a:r>
            <a:endParaRPr lang="pl-PL" sz="1600" i="1" dirty="0"/>
          </a:p>
        </p:txBody>
      </p:sp>
      <p:pic>
        <p:nvPicPr>
          <p:cNvPr id="10" name="Obraz 9" descr="Obraz zawierający rysunek&#10;&#10;Opis wygenerowany automatycznie">
            <a:extLst>
              <a:ext uri="{FF2B5EF4-FFF2-40B4-BE49-F238E27FC236}">
                <a16:creationId xmlns:a16="http://schemas.microsoft.com/office/drawing/2014/main" id="{3C7CC9E1-047A-4A05-8432-0229CD9E9C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55" y="260456"/>
            <a:ext cx="1749501" cy="74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4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100A1BA-11A9-498F-94BD-8AEE1D0E1C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760141"/>
            <a:ext cx="519280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0070C0"/>
                </a:solidFill>
              </a:rPr>
              <a:t>Gdzie </a:t>
            </a:r>
            <a:r>
              <a:rPr lang="pl-PL" sz="3200" b="1" dirty="0">
                <a:solidFill>
                  <a:srgbClr val="0070C0"/>
                </a:solidFill>
              </a:rPr>
              <a:t>chciałbyś mieszkać?</a:t>
            </a:r>
            <a:endParaRPr lang="pl-PL" sz="2400" b="1" dirty="0">
              <a:solidFill>
                <a:srgbClr val="0070C0"/>
              </a:solidFill>
            </a:endParaRPr>
          </a:p>
        </p:txBody>
      </p:sp>
      <p:sp>
        <p:nvSpPr>
          <p:cNvPr id="5" name="Tytuł 3">
            <a:extLst>
              <a:ext uri="{FF2B5EF4-FFF2-40B4-BE49-F238E27FC236}">
                <a16:creationId xmlns:a16="http://schemas.microsoft.com/office/drawing/2014/main" id="{B100A1BA-11A9-498F-94BD-8AEE1D0E1C18}"/>
              </a:ext>
            </a:extLst>
          </p:cNvPr>
          <p:cNvSpPr txBox="1">
            <a:spLocks/>
          </p:cNvSpPr>
          <p:nvPr/>
        </p:nvSpPr>
        <p:spPr>
          <a:xfrm>
            <a:off x="6131859" y="780232"/>
            <a:ext cx="5192806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dirty="0" smtClean="0"/>
              <a:t>Gdzie chciałbyś pracować?</a:t>
            </a:r>
            <a:endParaRPr lang="pl-PL" sz="2400" b="1" dirty="0"/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0033887A-08E2-424D-8D37-68C3BBE691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998027"/>
              </p:ext>
            </p:extLst>
          </p:nvPr>
        </p:nvGraphicFramePr>
        <p:xfrm>
          <a:off x="838200" y="1472453"/>
          <a:ext cx="4681818" cy="4435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rostokąt 6"/>
          <p:cNvSpPr/>
          <p:nvPr/>
        </p:nvSpPr>
        <p:spPr>
          <a:xfrm>
            <a:off x="484094" y="5963422"/>
            <a:ext cx="11295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Mniej niż 10% młodzieży chciałaby pracować </a:t>
            </a:r>
            <a:r>
              <a:rPr lang="pl-PL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mieszkać w swoim mieście</a:t>
            </a:r>
            <a:r>
              <a:rPr lang="pl-PL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l-PL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Ponad </a:t>
            </a:r>
            <a:r>
              <a:rPr lang="pl-PL" i="1" dirty="0" smtClean="0">
                <a:solidFill>
                  <a:srgbClr val="DD4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1/5 badanych marzy o pracy i mieszkaniu za granicą…</a:t>
            </a:r>
            <a:endParaRPr lang="pl-PL" i="1" dirty="0"/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721B53C5-B8E4-4BE4-9BE3-82A26FFC17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299165"/>
              </p:ext>
            </p:extLst>
          </p:nvPr>
        </p:nvGraphicFramePr>
        <p:xfrm>
          <a:off x="6240556" y="1694329"/>
          <a:ext cx="4975412" cy="3963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Obraz 8" descr="Obraz zawierający rysunek&#10;&#10;Opis wygenerowany automatycznie">
            <a:extLst>
              <a:ext uri="{FF2B5EF4-FFF2-40B4-BE49-F238E27FC236}">
                <a16:creationId xmlns:a16="http://schemas.microsoft.com/office/drawing/2014/main" id="{3C7CC9E1-047A-4A05-8432-0229CD9E9C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02" y="199981"/>
            <a:ext cx="904730" cy="38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-11114" y="5447009"/>
            <a:ext cx="12122523" cy="364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aśnienie w chmurce 13"/>
          <p:cNvSpPr/>
          <p:nvPr/>
        </p:nvSpPr>
        <p:spPr>
          <a:xfrm>
            <a:off x="8476735" y="1055595"/>
            <a:ext cx="3363400" cy="212009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tx1"/>
                </a:solidFill>
              </a:rPr>
              <a:t>ZOSTAĆ ?</a:t>
            </a:r>
          </a:p>
          <a:p>
            <a:pPr algn="ctr"/>
            <a:r>
              <a:rPr lang="pl-PL" sz="2400" dirty="0" smtClean="0">
                <a:solidFill>
                  <a:schemeClr val="tx1"/>
                </a:solidFill>
              </a:rPr>
              <a:t>V/S  </a:t>
            </a:r>
          </a:p>
          <a:p>
            <a:pPr algn="ctr"/>
            <a:r>
              <a:rPr lang="pl-PL" sz="2400" dirty="0" smtClean="0">
                <a:solidFill>
                  <a:schemeClr val="tx1"/>
                </a:solidFill>
              </a:rPr>
              <a:t>WYJECHAĆ ? </a:t>
            </a:r>
            <a:endParaRPr lang="pl-PL" sz="2400" dirty="0">
              <a:solidFill>
                <a:schemeClr val="tx1"/>
              </a:solidFill>
            </a:endParaRPr>
          </a:p>
        </p:txBody>
      </p:sp>
      <p:pic>
        <p:nvPicPr>
          <p:cNvPr id="15" name="Obraz 14" descr="Obraz zawierający rysunek&#10;&#10;Opis wygenerowany automatycznie">
            <a:extLst>
              <a:ext uri="{FF2B5EF4-FFF2-40B4-BE49-F238E27FC236}">
                <a16:creationId xmlns:a16="http://schemas.microsoft.com/office/drawing/2014/main" id="{3C7CC9E1-047A-4A05-8432-0229CD9E9C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1" y="90852"/>
            <a:ext cx="904730" cy="383379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05" y="387181"/>
            <a:ext cx="11380883" cy="6063046"/>
          </a:xfrm>
          <a:prstGeom prst="rect">
            <a:avLst/>
          </a:prstGeom>
        </p:spPr>
      </p:pic>
      <p:sp>
        <p:nvSpPr>
          <p:cNvPr id="8" name="Objaśnienie w chmurce 7"/>
          <p:cNvSpPr/>
          <p:nvPr/>
        </p:nvSpPr>
        <p:spPr>
          <a:xfrm>
            <a:off x="8629135" y="1207995"/>
            <a:ext cx="3363400" cy="212009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tx1"/>
                </a:solidFill>
              </a:rPr>
              <a:t>ZOSTAĆ ?</a:t>
            </a:r>
          </a:p>
          <a:p>
            <a:pPr algn="ctr"/>
            <a:r>
              <a:rPr lang="pl-PL" sz="2400" dirty="0" smtClean="0">
                <a:solidFill>
                  <a:schemeClr val="tx1"/>
                </a:solidFill>
              </a:rPr>
              <a:t>V/S  </a:t>
            </a:r>
          </a:p>
          <a:p>
            <a:pPr algn="ctr"/>
            <a:r>
              <a:rPr lang="pl-PL" sz="2400" dirty="0" smtClean="0">
                <a:solidFill>
                  <a:schemeClr val="tx1"/>
                </a:solidFill>
              </a:rPr>
              <a:t>WYJECHAĆ ? </a:t>
            </a:r>
            <a:endParaRPr lang="pl-P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62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AE1E9A92-8DDD-4849-BC4E-8621D027A7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5229556"/>
              </p:ext>
            </p:extLst>
          </p:nvPr>
        </p:nvGraphicFramePr>
        <p:xfrm>
          <a:off x="787481" y="282542"/>
          <a:ext cx="8107747" cy="4867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rostokąt 5"/>
          <p:cNvSpPr/>
          <p:nvPr/>
        </p:nvSpPr>
        <p:spPr>
          <a:xfrm>
            <a:off x="-11114" y="5447009"/>
            <a:ext cx="121225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Głównymi czynnikami </a:t>
            </a:r>
            <a:r>
              <a:rPr lang="pl-PL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skłaniającymi młodzież do pozostania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mieście są </a:t>
            </a:r>
            <a:r>
              <a:rPr lang="pl-PL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czynniki społeczne</a:t>
            </a:r>
            <a:r>
              <a: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więzi rodzinne, relacje z przyjaciółmi i znajomymi oraz </a:t>
            </a:r>
            <a:r>
              <a: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 powody </a:t>
            </a:r>
            <a:r>
              <a:rPr lang="pl-PL" sz="1400" b="1" dirty="0">
                <a:solidFill>
                  <a:srgbClr val="D247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skłaniające do opuszczenia miasta</a:t>
            </a:r>
            <a:r>
              <a: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wymieniane są </a:t>
            </a:r>
            <a:r>
              <a:rPr lang="pl-PL" sz="1400" b="1" dirty="0">
                <a:solidFill>
                  <a:srgbClr val="DD4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czynniki związane z przyszłą pracą i rozwojem osobistym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niskie zarobki na lokalnym rynku, brak możliwości kontynuowania nauki, brak atrakcyjnych ofert pracy, trudne warunki do otworzenia i prowadzenia działalności gospodarczej. </a:t>
            </a:r>
          </a:p>
        </p:txBody>
      </p:sp>
      <p:sp>
        <p:nvSpPr>
          <p:cNvPr id="13" name="Owal 12"/>
          <p:cNvSpPr/>
          <p:nvPr/>
        </p:nvSpPr>
        <p:spPr>
          <a:xfrm>
            <a:off x="85041" y="3482789"/>
            <a:ext cx="9462370" cy="15843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Objaśnienie w chmurce 13"/>
          <p:cNvSpPr/>
          <p:nvPr/>
        </p:nvSpPr>
        <p:spPr>
          <a:xfrm>
            <a:off x="8760759" y="1055595"/>
            <a:ext cx="3079376" cy="256166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tx1"/>
                </a:solidFill>
              </a:rPr>
              <a:t>ZOSTAĆ ?</a:t>
            </a:r>
          </a:p>
          <a:p>
            <a:pPr algn="ctr"/>
            <a:r>
              <a:rPr lang="pl-PL" sz="2400" dirty="0" smtClean="0">
                <a:solidFill>
                  <a:schemeClr val="tx1"/>
                </a:solidFill>
              </a:rPr>
              <a:t>V/S  </a:t>
            </a:r>
          </a:p>
          <a:p>
            <a:pPr algn="ctr"/>
            <a:r>
              <a:rPr lang="pl-PL" sz="2400" dirty="0" smtClean="0">
                <a:solidFill>
                  <a:schemeClr val="tx1"/>
                </a:solidFill>
              </a:rPr>
              <a:t>WYJECHAĆ ? </a:t>
            </a:r>
            <a:endParaRPr lang="pl-PL" sz="2400" dirty="0">
              <a:solidFill>
                <a:schemeClr val="tx1"/>
              </a:solidFill>
            </a:endParaRPr>
          </a:p>
        </p:txBody>
      </p:sp>
      <p:pic>
        <p:nvPicPr>
          <p:cNvPr id="15" name="Obraz 14" descr="Obraz zawierający rysunek&#10;&#10;Opis wygenerowany automatycznie">
            <a:extLst>
              <a:ext uri="{FF2B5EF4-FFF2-40B4-BE49-F238E27FC236}">
                <a16:creationId xmlns:a16="http://schemas.microsoft.com/office/drawing/2014/main" id="{3C7CC9E1-047A-4A05-8432-0229CD9E9C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1" y="90852"/>
            <a:ext cx="904730" cy="38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88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4AF7DCB-0D77-4087-8CBE-6DD95546E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29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3100" b="1" dirty="0">
                <a:solidFill>
                  <a:srgbClr val="FF0000"/>
                </a:solidFill>
              </a:rPr>
              <a:t>WSPÓLNOTA MIEJSKA </a:t>
            </a:r>
            <a:r>
              <a:rPr lang="pl-PL" sz="3100" b="1" dirty="0" smtClean="0">
                <a:solidFill>
                  <a:srgbClr val="FF0000"/>
                </a:solidFill>
              </a:rPr>
              <a:t> </a:t>
            </a:r>
            <a:r>
              <a:rPr lang="pl-PL" sz="2800" b="1" dirty="0" smtClean="0">
                <a:solidFill>
                  <a:srgbClr val="FF0000"/>
                </a:solidFill>
              </a:rPr>
              <a:t>czyli „</a:t>
            </a:r>
            <a:r>
              <a:rPr lang="pl-PL" sz="2800" b="1" i="1" dirty="0" smtClean="0">
                <a:solidFill>
                  <a:srgbClr val="FF0000"/>
                </a:solidFill>
              </a:rPr>
              <a:t>Wskaźnik integracji społecznej miasta x” </a:t>
            </a:r>
            <a:r>
              <a:rPr lang="pl-PL" sz="2800" b="1" i="1" dirty="0" smtClean="0"/>
              <a:t/>
            </a:r>
            <a:br>
              <a:rPr lang="pl-PL" sz="2800" b="1" i="1" dirty="0" smtClean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200" b="1" dirty="0" smtClean="0"/>
              <a:t>Przykład 1:</a:t>
            </a:r>
            <a:r>
              <a:rPr lang="en-US" sz="2200" b="1" dirty="0" smtClean="0"/>
              <a:t> </a:t>
            </a:r>
            <a:r>
              <a:rPr lang="en-US" sz="2200" b="1" dirty="0" err="1"/>
              <a:t>wykorzystania</a:t>
            </a:r>
            <a:r>
              <a:rPr lang="en-US" sz="2200" b="1" dirty="0"/>
              <a:t> </a:t>
            </a:r>
            <a:r>
              <a:rPr lang="pl-PL" sz="2200" b="1" dirty="0"/>
              <a:t>cząstkowych </a:t>
            </a:r>
            <a:r>
              <a:rPr lang="en-US" sz="2200" b="1" dirty="0" err="1"/>
              <a:t>wskaźników</a:t>
            </a:r>
            <a:r>
              <a:rPr lang="pl-PL" sz="2200" b="1" dirty="0"/>
              <a:t> z badań  </a:t>
            </a:r>
            <a:r>
              <a:rPr lang="pl-PL" sz="2200" b="1" dirty="0" smtClean="0"/>
              <a:t>młodzieży</a:t>
            </a:r>
            <a:r>
              <a:rPr lang="pl-PL" sz="2200" b="1" dirty="0"/>
              <a:t/>
            </a:r>
            <a:br>
              <a:rPr lang="pl-PL" sz="2200" b="1" dirty="0"/>
            </a:br>
            <a:r>
              <a:rPr lang="pl-PL" sz="2200" b="1" dirty="0"/>
              <a:t>do tworzenia wskaźników i porównań syntetycznych</a:t>
            </a:r>
            <a:endParaRPr lang="pl-PL" sz="2200" dirty="0"/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6792040"/>
              </p:ext>
            </p:extLst>
          </p:nvPr>
        </p:nvGraphicFramePr>
        <p:xfrm>
          <a:off x="2265830" y="1128758"/>
          <a:ext cx="7348817" cy="5783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Obraz 9" descr="Obraz zawierający rysunek&#10;&#10;Opis wygenerowany automatycznie">
            <a:extLst>
              <a:ext uri="{FF2B5EF4-FFF2-40B4-BE49-F238E27FC236}">
                <a16:creationId xmlns:a16="http://schemas.microsoft.com/office/drawing/2014/main" id="{3C7CC9E1-047A-4A05-8432-0229CD9E9C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481" y="6205819"/>
            <a:ext cx="1112105" cy="47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0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1431161"/>
              </p:ext>
            </p:extLst>
          </p:nvPr>
        </p:nvGraphicFramePr>
        <p:xfrm>
          <a:off x="618565" y="786653"/>
          <a:ext cx="10398741" cy="6125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ytuł 1">
            <a:extLst>
              <a:ext uri="{FF2B5EF4-FFF2-40B4-BE49-F238E27FC236}">
                <a16:creationId xmlns:a16="http://schemas.microsoft.com/office/drawing/2014/main" id="{FCA75D1A-764D-4E73-B856-3687F7F8FF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7688" y="250825"/>
            <a:ext cx="10515600" cy="347569"/>
          </a:xfrm>
          <a:prstGeom prst="rect">
            <a:avLst/>
          </a:prstGeom>
        </p:spPr>
        <p:txBody>
          <a:bodyPr vert="horz" lIns="121882" tIns="60941" rIns="121882" bIns="60941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Raleway" pitchFamily="2" charset="-18"/>
                <a:ea typeface="+mj-ea"/>
                <a:cs typeface="+mj-cs"/>
              </a:defRPr>
            </a:lvl1pPr>
          </a:lstStyle>
          <a:p>
            <a:pPr algn="ctr">
              <a:defRPr sz="14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 smtClean="0">
                <a:solidFill>
                  <a:srgbClr val="FF0000"/>
                </a:solidFill>
              </a:rPr>
              <a:t>Przykład 2: Ocena warunków życia w mieście/gminie </a:t>
            </a:r>
            <a:r>
              <a:rPr lang="pl-PL" sz="2000" dirty="0" smtClean="0">
                <a:solidFill>
                  <a:schemeClr val="tx1"/>
                </a:solidFill>
              </a:rPr>
              <a:t/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b="0" i="1" dirty="0" smtClean="0">
                <a:solidFill>
                  <a:schemeClr val="tx1"/>
                </a:solidFill>
              </a:rPr>
              <a:t>Miasto </a:t>
            </a:r>
            <a:r>
              <a:rPr lang="pl-PL" sz="2000" b="0" i="1" dirty="0">
                <a:solidFill>
                  <a:schemeClr val="tx1"/>
                </a:solidFill>
              </a:rPr>
              <a:t>X na tle średniej </a:t>
            </a:r>
            <a:r>
              <a:rPr lang="pl-PL" sz="2000" b="0" i="1" dirty="0" smtClean="0">
                <a:solidFill>
                  <a:schemeClr val="tx1"/>
                </a:solidFill>
              </a:rPr>
              <a:t>oraz </a:t>
            </a:r>
            <a:r>
              <a:rPr lang="pl-PL" sz="2000" b="0" i="1" dirty="0">
                <a:solidFill>
                  <a:schemeClr val="tx1"/>
                </a:solidFill>
              </a:rPr>
              <a:t>miasta porównawczego</a:t>
            </a:r>
            <a:r>
              <a:rPr lang="pl-PL" sz="2000" dirty="0">
                <a:solidFill>
                  <a:schemeClr val="tx1"/>
                </a:solidFill>
              </a:rPr>
              <a:t/>
            </a:r>
            <a:br>
              <a:rPr lang="pl-PL" sz="2000" dirty="0">
                <a:solidFill>
                  <a:schemeClr val="tx1"/>
                </a:solidFill>
              </a:rPr>
            </a:br>
            <a:endParaRPr lang="pl-PL" sz="2000" b="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Obraz 8" descr="Obraz zawierający rysunek&#10;&#10;Opis wygenerowany automatycznie">
            <a:extLst>
              <a:ext uri="{FF2B5EF4-FFF2-40B4-BE49-F238E27FC236}">
                <a16:creationId xmlns:a16="http://schemas.microsoft.com/office/drawing/2014/main" id="{3C7CC9E1-047A-4A05-8432-0229CD9E9C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155" y="6354204"/>
            <a:ext cx="904730" cy="38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5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36A05C4-E8DA-4B49-8EBA-A5842F2D9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868" y="266233"/>
            <a:ext cx="3491379" cy="406119"/>
          </a:xfrm>
        </p:spPr>
        <p:txBody>
          <a:bodyPr>
            <a:normAutofit fontScale="92500"/>
          </a:bodyPr>
          <a:lstStyle/>
          <a:p>
            <a:r>
              <a:rPr lang="pl-PL" b="1" dirty="0" smtClean="0">
                <a:solidFill>
                  <a:schemeClr val="tx1"/>
                </a:solidFill>
              </a:rPr>
              <a:t>WYOBRAŻENIE O ŚWIECIE… </a:t>
            </a:r>
            <a:endParaRPr lang="pl-PL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2B19E6E2-668F-4511-9997-0F7DBB7266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1453202"/>
              </p:ext>
            </p:extLst>
          </p:nvPr>
        </p:nvGraphicFramePr>
        <p:xfrm>
          <a:off x="616280" y="1631342"/>
          <a:ext cx="4984003" cy="429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wal 4">
            <a:extLst>
              <a:ext uri="{FF2B5EF4-FFF2-40B4-BE49-F238E27FC236}">
                <a16:creationId xmlns:a16="http://schemas.microsoft.com/office/drawing/2014/main" id="{CD4C4325-5C48-4635-A136-27E2E353DB3E}"/>
              </a:ext>
            </a:extLst>
          </p:cNvPr>
          <p:cNvSpPr/>
          <p:nvPr/>
        </p:nvSpPr>
        <p:spPr>
          <a:xfrm>
            <a:off x="142996" y="1718109"/>
            <a:ext cx="5647764" cy="120351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6ED1CDE7-F030-4C10-AC09-C1697B9D2D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348989"/>
              </p:ext>
            </p:extLst>
          </p:nvPr>
        </p:nvGraphicFramePr>
        <p:xfrm>
          <a:off x="5600283" y="1467199"/>
          <a:ext cx="6591717" cy="4366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ymbol zastępczy tekstu 2">
            <a:extLst>
              <a:ext uri="{FF2B5EF4-FFF2-40B4-BE49-F238E27FC236}">
                <a16:creationId xmlns:a16="http://schemas.microsoft.com/office/drawing/2014/main" id="{636A05C4-E8DA-4B49-8EBA-A5842F2D96E7}"/>
              </a:ext>
            </a:extLst>
          </p:cNvPr>
          <p:cNvSpPr txBox="1">
            <a:spLocks/>
          </p:cNvSpPr>
          <p:nvPr/>
        </p:nvSpPr>
        <p:spPr>
          <a:xfrm>
            <a:off x="5883089" y="829118"/>
            <a:ext cx="5472952" cy="544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l-PL" sz="1600" b="1" dirty="0">
                <a:solidFill>
                  <a:srgbClr val="FF0000"/>
                </a:solidFill>
              </a:rPr>
              <a:t>Jak oceniasz </a:t>
            </a:r>
            <a:r>
              <a:rPr lang="pl-PL" sz="1600" b="1" dirty="0" smtClean="0">
                <a:solidFill>
                  <a:srgbClr val="FF0000"/>
                </a:solidFill>
              </a:rPr>
              <a:t>atrakcyjność </a:t>
            </a:r>
            <a:r>
              <a:rPr lang="pl-PL" sz="1600" b="1" dirty="0">
                <a:solidFill>
                  <a:srgbClr val="FF0000"/>
                </a:solidFill>
              </a:rPr>
              <a:t>poniższych miejsc </a:t>
            </a:r>
            <a:r>
              <a:rPr lang="pl-PL" sz="1600" b="1" dirty="0" smtClean="0">
                <a:solidFill>
                  <a:srgbClr val="FF0000"/>
                </a:solidFill>
              </a:rPr>
              <a:t>pracy </a:t>
            </a:r>
          </a:p>
          <a:p>
            <a:pPr algn="ctr">
              <a:spcBef>
                <a:spcPts val="0"/>
              </a:spcBef>
            </a:pPr>
            <a:r>
              <a:rPr lang="pl-PL" sz="1600" b="1" dirty="0" smtClean="0">
                <a:solidFill>
                  <a:srgbClr val="FF0000"/>
                </a:solidFill>
              </a:rPr>
              <a:t>w skali 1-5</a:t>
            </a:r>
            <a:endParaRPr lang="pl-PL" sz="1600" b="1" dirty="0">
              <a:solidFill>
                <a:srgbClr val="FF0000"/>
              </a:solidFill>
            </a:endParaRPr>
          </a:p>
        </p:txBody>
      </p:sp>
      <p:sp>
        <p:nvSpPr>
          <p:cNvPr id="8" name="Symbol zastępczy tekstu 2">
            <a:extLst>
              <a:ext uri="{FF2B5EF4-FFF2-40B4-BE49-F238E27FC236}">
                <a16:creationId xmlns:a16="http://schemas.microsoft.com/office/drawing/2014/main" id="{636A05C4-E8DA-4B49-8EBA-A5842F2D96E7}"/>
              </a:ext>
            </a:extLst>
          </p:cNvPr>
          <p:cNvSpPr txBox="1">
            <a:spLocks/>
          </p:cNvSpPr>
          <p:nvPr/>
        </p:nvSpPr>
        <p:spPr>
          <a:xfrm>
            <a:off x="333475" y="939321"/>
            <a:ext cx="5266807" cy="6920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1600" b="1" dirty="0">
                <a:solidFill>
                  <a:srgbClr val="FF0000"/>
                </a:solidFill>
              </a:rPr>
              <a:t>Co decyduje, </a:t>
            </a:r>
            <a:endParaRPr lang="pl-PL" sz="1600" b="1" dirty="0" smtClean="0">
              <a:solidFill>
                <a:srgbClr val="FF0000"/>
              </a:solidFill>
            </a:endParaRPr>
          </a:p>
          <a:p>
            <a:pPr algn="ctr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l-PL" sz="1600" b="1" dirty="0" smtClean="0">
                <a:solidFill>
                  <a:srgbClr val="FF0000"/>
                </a:solidFill>
              </a:rPr>
              <a:t>że </a:t>
            </a:r>
            <a:r>
              <a:rPr lang="pl-PL" sz="1600" b="1" dirty="0">
                <a:solidFill>
                  <a:srgbClr val="FF0000"/>
                </a:solidFill>
              </a:rPr>
              <a:t>w Twoim mieście można znaleźć dobrą pracę?</a:t>
            </a:r>
          </a:p>
        </p:txBody>
      </p:sp>
      <p:pic>
        <p:nvPicPr>
          <p:cNvPr id="9" name="Obraz 8" descr="Obraz zawierający rysunek&#10;&#10;Opis wygenerowany automatycznie">
            <a:extLst>
              <a:ext uri="{FF2B5EF4-FFF2-40B4-BE49-F238E27FC236}">
                <a16:creationId xmlns:a16="http://schemas.microsoft.com/office/drawing/2014/main" id="{3C7CC9E1-047A-4A05-8432-0229CD9E9C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07" y="6091821"/>
            <a:ext cx="1428723" cy="60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7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585</Words>
  <Application>Microsoft Office PowerPoint</Application>
  <PresentationFormat>Panoramiczny</PresentationFormat>
  <Paragraphs>117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Lato</vt:lpstr>
      <vt:lpstr>Lato BOLD</vt:lpstr>
      <vt:lpstr>Raleway</vt:lpstr>
      <vt:lpstr>Tahoma</vt:lpstr>
      <vt:lpstr>Wingdings</vt:lpstr>
      <vt:lpstr>Motyw pakietu Office</vt:lpstr>
      <vt:lpstr>JASŁO  27-28 KWIETNIA 2023 </vt:lpstr>
      <vt:lpstr>Prezentacja programu PowerPoint</vt:lpstr>
      <vt:lpstr> </vt:lpstr>
      <vt:lpstr>Gdzie chciałbyś mieszkać?</vt:lpstr>
      <vt:lpstr>Prezentacja programu PowerPoint</vt:lpstr>
      <vt:lpstr>Prezentacja programu PowerPoint</vt:lpstr>
      <vt:lpstr> WSPÓLNOTA MIEJSKA  czyli „Wskaźnik integracji społecznej miasta x”   Przykład 1: wykorzystania cząstkowych wskaźników z badań  młodzieży do tworzenia wskaźników i porównań syntetycznych</vt:lpstr>
      <vt:lpstr>Przykład 2: Ocena warunków życia w mieście/gminie  Miasto X na tle średniej oraz miasta porównawczego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Grzegorz Kaczmarek</dc:creator>
  <cp:lastModifiedBy>Wojciech Zarzycki</cp:lastModifiedBy>
  <cp:revision>86</cp:revision>
  <dcterms:created xsi:type="dcterms:W3CDTF">2023-04-17T23:01:01Z</dcterms:created>
  <dcterms:modified xsi:type="dcterms:W3CDTF">2023-04-27T07:55:26Z</dcterms:modified>
</cp:coreProperties>
</file>